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8" r:id="rId3"/>
    <p:sldId id="275" r:id="rId4"/>
    <p:sldId id="262" r:id="rId5"/>
    <p:sldId id="261" r:id="rId6"/>
    <p:sldId id="260" r:id="rId7"/>
    <p:sldId id="263" r:id="rId8"/>
    <p:sldId id="289" r:id="rId9"/>
    <p:sldId id="284" r:id="rId10"/>
    <p:sldId id="286" r:id="rId11"/>
    <p:sldId id="287" r:id="rId12"/>
    <p:sldId id="288" r:id="rId13"/>
    <p:sldId id="272" r:id="rId14"/>
    <p:sldId id="285" r:id="rId15"/>
    <p:sldId id="265" r:id="rId16"/>
    <p:sldId id="291" r:id="rId17"/>
    <p:sldId id="290" r:id="rId18"/>
    <p:sldId id="266" r:id="rId19"/>
    <p:sldId id="267" r:id="rId20"/>
    <p:sldId id="268" r:id="rId21"/>
    <p:sldId id="269" r:id="rId22"/>
    <p:sldId id="270" r:id="rId23"/>
    <p:sldId id="271" r:id="rId24"/>
    <p:sldId id="273" r:id="rId25"/>
    <p:sldId id="278" r:id="rId26"/>
    <p:sldId id="279" r:id="rId27"/>
    <p:sldId id="280" r:id="rId28"/>
    <p:sldId id="292" r:id="rId29"/>
    <p:sldId id="27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101" d="100"/>
          <a:sy n="101" d="100"/>
        </p:scale>
        <p:origin x="2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8FCBCC78-2192-48AF-94B0-18654F9ABC37}" type="datetimeFigureOut">
              <a:rPr lang="tr-TR" smtClean="0"/>
              <a:t>3.11.2025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94144003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FCBCC78-2192-48AF-94B0-18654F9ABC37}" type="datetimeFigureOut">
              <a:rPr lang="tr-TR" smtClean="0"/>
              <a:t>3.11.2025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2916460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FCBCC78-2192-48AF-94B0-18654F9ABC37}" type="datetimeFigureOut">
              <a:rPr lang="tr-TR" smtClean="0"/>
              <a:t>3.11.2025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2475106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FCBCC78-2192-48AF-94B0-18654F9ABC37}" type="datetimeFigureOut">
              <a:rPr lang="tr-TR" smtClean="0"/>
              <a:t>3.11.2025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235425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8FCBCC78-2192-48AF-94B0-18654F9ABC37}" type="datetimeFigureOut">
              <a:rPr lang="tr-TR" smtClean="0"/>
              <a:t>3.11.2025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89144042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8FCBCC78-2192-48AF-94B0-18654F9ABC37}" type="datetimeFigureOut">
              <a:rPr lang="tr-TR" smtClean="0"/>
              <a:t>3.11.2025</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172244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8FCBCC78-2192-48AF-94B0-18654F9ABC37}" type="datetimeFigureOut">
              <a:rPr lang="tr-TR" smtClean="0"/>
              <a:t>3.11.2025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857525-85BF-4203-88CD-93DA4D17B41D}"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526673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FCBCC78-2192-48AF-94B0-18654F9ABC37}" type="datetimeFigureOut">
              <a:rPr lang="tr-TR" smtClean="0"/>
              <a:t>3.11.2025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4286440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CBCC78-2192-48AF-94B0-18654F9ABC37}" type="datetimeFigureOut">
              <a:rPr lang="tr-TR" smtClean="0"/>
              <a:t>3.11.2025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314798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8FCBCC78-2192-48AF-94B0-18654F9ABC37}" type="datetimeFigureOut">
              <a:rPr lang="tr-TR" smtClean="0"/>
              <a:t>3.11.2025</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188415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FCBCC78-2192-48AF-94B0-18654F9ABC37}" type="datetimeFigureOut">
              <a:rPr lang="tr-TR" smtClean="0"/>
              <a:t>3.11.2025</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E6857525-85BF-4203-88CD-93DA4D17B41D}" type="slidenum">
              <a:rPr lang="tr-TR" smtClean="0"/>
              <a:t>‹#›</a:t>
            </a:fld>
            <a:endParaRPr lang="tr-TR"/>
          </a:p>
        </p:txBody>
      </p:sp>
    </p:spTree>
    <p:extLst>
      <p:ext uri="{BB962C8B-B14F-4D97-AF65-F5344CB8AC3E}">
        <p14:creationId xmlns:p14="http://schemas.microsoft.com/office/powerpoint/2010/main" val="206807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FCBCC78-2192-48AF-94B0-18654F9ABC37}" type="datetimeFigureOut">
              <a:rPr lang="tr-TR" smtClean="0"/>
              <a:t>3.11.2025</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E6857525-85BF-4203-88CD-93DA4D17B41D}" type="slidenum">
              <a:rPr lang="tr-TR" smtClean="0"/>
              <a:t>‹#›</a:t>
            </a:fld>
            <a:endParaRPr lang="tr-TR"/>
          </a:p>
        </p:txBody>
      </p:sp>
    </p:spTree>
    <p:extLst>
      <p:ext uri="{BB962C8B-B14F-4D97-AF65-F5344CB8AC3E}">
        <p14:creationId xmlns:p14="http://schemas.microsoft.com/office/powerpoint/2010/main" val="414123092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59D53D-DD24-5FDA-8B90-149C13E1A677}"/>
              </a:ext>
            </a:extLst>
          </p:cNvPr>
          <p:cNvSpPr>
            <a:spLocks noGrp="1"/>
          </p:cNvSpPr>
          <p:nvPr>
            <p:ph type="ctrTitle"/>
          </p:nvPr>
        </p:nvSpPr>
        <p:spPr>
          <a:xfrm>
            <a:off x="1524000" y="2081919"/>
            <a:ext cx="9144000" cy="2387600"/>
          </a:xfrm>
        </p:spPr>
        <p:txBody>
          <a:bodyPr>
            <a:normAutofit fontScale="90000"/>
          </a:bodyPr>
          <a:lstStyle/>
          <a:p>
            <a:r>
              <a:rPr lang="tr-TR" sz="4000" dirty="0">
                <a:latin typeface="Times New Roman" panose="02020603050405020304" pitchFamily="18" charset="0"/>
                <a:cs typeface="Times New Roman" panose="02020603050405020304" pitchFamily="18" charset="0"/>
              </a:rPr>
              <a:t>SAĞLIK HİZMET SUNUMUNDA KULLANILAN TIBBİ CİHAZLARIN TEKNİK SERVİS HİZMETLERİ İLE İLGİLİ MEVZUAT</a:t>
            </a:r>
          </a:p>
        </p:txBody>
      </p:sp>
    </p:spTree>
    <p:extLst>
      <p:ext uri="{BB962C8B-B14F-4D97-AF65-F5344CB8AC3E}">
        <p14:creationId xmlns:p14="http://schemas.microsoft.com/office/powerpoint/2010/main" val="3214451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1143193A-A005-A518-63FC-9F42610400CA}"/>
            </a:ext>
          </a:extLst>
        </p:cNvPr>
        <p:cNvGrpSpPr/>
        <p:nvPr/>
      </p:nvGrpSpPr>
      <p:grpSpPr>
        <a:xfrm>
          <a:off x="0" y="0"/>
          <a:ext cx="0" cy="0"/>
          <a:chOff x="0" y="0"/>
          <a:chExt cx="0" cy="0"/>
        </a:xfrm>
      </p:grpSpPr>
      <p:sp>
        <p:nvSpPr>
          <p:cNvPr id="6" name="Rectangle 6">
            <a:extLst>
              <a:ext uri="{FF2B5EF4-FFF2-40B4-BE49-F238E27FC236}">
                <a16:creationId xmlns:a16="http://schemas.microsoft.com/office/drawing/2014/main" id="{A67AC8C2-7CB1-4E9C-8AB7-47B632D43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920" y="804334"/>
            <a:ext cx="10550161" cy="510226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B298CEC4-AAEA-44CE-9159-E949362D4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968883"/>
            <a:ext cx="10222992" cy="477316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o 1">
            <a:extLst>
              <a:ext uri="{FF2B5EF4-FFF2-40B4-BE49-F238E27FC236}">
                <a16:creationId xmlns:a16="http://schemas.microsoft.com/office/drawing/2014/main" id="{6B62B81F-3CFE-A644-732F-BB31EA68A1B0}"/>
              </a:ext>
            </a:extLst>
          </p:cNvPr>
          <p:cNvGraphicFramePr>
            <a:graphicFrameLocks noGrp="1"/>
          </p:cNvGraphicFramePr>
          <p:nvPr>
            <p:extLst>
              <p:ext uri="{D42A27DB-BD31-4B8C-83A1-F6EECF244321}">
                <p14:modId xmlns:p14="http://schemas.microsoft.com/office/powerpoint/2010/main" val="2414987425"/>
              </p:ext>
            </p:extLst>
          </p:nvPr>
        </p:nvGraphicFramePr>
        <p:xfrm>
          <a:off x="1539943" y="1288923"/>
          <a:ext cx="9112114" cy="4133088"/>
        </p:xfrm>
        <a:graphic>
          <a:graphicData uri="http://schemas.openxmlformats.org/drawingml/2006/table">
            <a:tbl>
              <a:tblPr firstRow="1" bandRow="1">
                <a:tableStyleId>{7DF18680-E054-41AD-8BC1-D1AEF772440D}</a:tableStyleId>
              </a:tblPr>
              <a:tblGrid>
                <a:gridCol w="4447709">
                  <a:extLst>
                    <a:ext uri="{9D8B030D-6E8A-4147-A177-3AD203B41FA5}">
                      <a16:colId xmlns:a16="http://schemas.microsoft.com/office/drawing/2014/main" val="3481439900"/>
                    </a:ext>
                  </a:extLst>
                </a:gridCol>
                <a:gridCol w="4664405">
                  <a:extLst>
                    <a:ext uri="{9D8B030D-6E8A-4147-A177-3AD203B41FA5}">
                      <a16:colId xmlns:a16="http://schemas.microsoft.com/office/drawing/2014/main" val="2164754770"/>
                    </a:ext>
                  </a:extLst>
                </a:gridCol>
              </a:tblGrid>
              <a:tr h="459232">
                <a:tc gridSpan="2">
                  <a:txBody>
                    <a:bodyPr/>
                    <a:lstStyle/>
                    <a:p>
                      <a:pPr algn="ctr" rtl="0" fontAlgn="b">
                        <a:buNone/>
                      </a:pPr>
                      <a:r>
                        <a:rPr lang="tr-TR" sz="2400" u="none" strike="noStrike">
                          <a:effectLst/>
                        </a:rPr>
                        <a:t>A Grubu Cihazlar</a:t>
                      </a:r>
                      <a:endParaRPr lang="tr-TR" sz="2400" b="1" i="0" u="none" strike="noStrike">
                        <a:solidFill>
                          <a:srgbClr val="FFFFFF"/>
                        </a:solidFill>
                        <a:effectLst/>
                        <a:latin typeface="Gill Sans MT" panose="020B0502020104020203" pitchFamily="34" charset="0"/>
                      </a:endParaRPr>
                    </a:p>
                  </a:txBody>
                  <a:tcPr marL="14930" marR="14930" marT="14930" marB="0" anchor="b"/>
                </a:tc>
                <a:tc hMerge="1">
                  <a:txBody>
                    <a:bodyPr/>
                    <a:lstStyle/>
                    <a:p>
                      <a:endParaRPr lang="tr-TR"/>
                    </a:p>
                  </a:txBody>
                  <a:tcPr/>
                </a:tc>
                <a:extLst>
                  <a:ext uri="{0D108BD9-81ED-4DB2-BD59-A6C34878D82A}">
                    <a16:rowId xmlns:a16="http://schemas.microsoft.com/office/drawing/2014/main" val="3418117489"/>
                  </a:ext>
                </a:extLst>
              </a:tr>
              <a:tr h="459232">
                <a:tc>
                  <a:txBody>
                    <a:bodyPr/>
                    <a:lstStyle/>
                    <a:p>
                      <a:pPr algn="l" rtl="0" fontAlgn="b">
                        <a:buNone/>
                      </a:pPr>
                      <a:r>
                        <a:rPr lang="tr-TR" sz="2400" u="none" strike="noStrike">
                          <a:effectLst/>
                        </a:rPr>
                        <a:t>Anjiografi</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a:effectLst/>
                        </a:rPr>
                        <a:t>Lithotripter / Taş Kırma</a:t>
                      </a:r>
                      <a:endParaRPr lang="tr-TR" sz="2400" b="0" i="0" u="none" strike="noStrike">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28811055"/>
                  </a:ext>
                </a:extLst>
              </a:tr>
              <a:tr h="459232">
                <a:tc>
                  <a:txBody>
                    <a:bodyPr/>
                    <a:lstStyle/>
                    <a:p>
                      <a:pPr algn="l" rtl="0" fontAlgn="b">
                        <a:buNone/>
                      </a:pPr>
                      <a:r>
                        <a:rPr lang="tr-TR" sz="2400" u="none" strike="noStrike">
                          <a:effectLst/>
                        </a:rPr>
                        <a:t>Brakiterapi</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dirty="0">
                          <a:effectLst/>
                        </a:rPr>
                        <a:t>Mamografi</a:t>
                      </a:r>
                      <a:endParaRPr lang="tr-TR" sz="2400" b="0" i="0" u="none" strike="noStrike" dirty="0">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2628640218"/>
                  </a:ext>
                </a:extLst>
              </a:tr>
              <a:tr h="459232">
                <a:tc>
                  <a:txBody>
                    <a:bodyPr/>
                    <a:lstStyle/>
                    <a:p>
                      <a:pPr algn="l" rtl="0" fontAlgn="b">
                        <a:buNone/>
                      </a:pPr>
                      <a:r>
                        <a:rPr lang="tr-TR" sz="2400" u="none" strike="noStrike">
                          <a:effectLst/>
                        </a:rPr>
                        <a:t>Cyber Knife / Uzay Neşteri</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a:effectLst/>
                        </a:rPr>
                        <a:t>Manyetik Rezonans</a:t>
                      </a:r>
                      <a:endParaRPr lang="tr-TR" sz="2400" b="0" i="0" u="none" strike="noStrike">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3410878507"/>
                  </a:ext>
                </a:extLst>
              </a:tr>
              <a:tr h="459232">
                <a:tc>
                  <a:txBody>
                    <a:bodyPr/>
                    <a:lstStyle/>
                    <a:p>
                      <a:pPr algn="l" rtl="0" fontAlgn="b">
                        <a:buNone/>
                      </a:pPr>
                      <a:r>
                        <a:rPr lang="tr-TR" sz="2400" u="none" strike="noStrike">
                          <a:effectLst/>
                        </a:rPr>
                        <a:t>Dansitometre</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a:effectLst/>
                        </a:rPr>
                        <a:t>Radyografik Görüntüleme</a:t>
                      </a:r>
                      <a:endParaRPr lang="tr-TR" sz="2400" b="0" i="0" u="none" strike="noStrike">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1711324652"/>
                  </a:ext>
                </a:extLst>
              </a:tr>
              <a:tr h="459232">
                <a:tc>
                  <a:txBody>
                    <a:bodyPr/>
                    <a:lstStyle/>
                    <a:p>
                      <a:pPr algn="l" rtl="0" fontAlgn="b">
                        <a:buNone/>
                      </a:pPr>
                      <a:r>
                        <a:rPr lang="tr-TR" sz="2400" u="none" strike="noStrike">
                          <a:effectLst/>
                        </a:rPr>
                        <a:t>Doğrusal Hızlandırıcı</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a:effectLst/>
                        </a:rPr>
                        <a:t>Tomografi</a:t>
                      </a:r>
                      <a:endParaRPr lang="tr-TR" sz="2400" b="0" i="0" u="none" strike="noStrike">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1353091401"/>
                  </a:ext>
                </a:extLst>
              </a:tr>
              <a:tr h="459232">
                <a:tc>
                  <a:txBody>
                    <a:bodyPr/>
                    <a:lstStyle/>
                    <a:p>
                      <a:pPr algn="l" rtl="0" fontAlgn="b">
                        <a:buNone/>
                      </a:pPr>
                      <a:r>
                        <a:rPr lang="tr-TR" sz="2400" u="none" strike="noStrike">
                          <a:effectLst/>
                        </a:rPr>
                        <a:t>Gama Kamera</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a:effectLst/>
                        </a:rPr>
                        <a:t>Tomoterapi</a:t>
                      </a:r>
                      <a:endParaRPr lang="tr-TR" sz="2400" b="0" i="0" u="none" strike="noStrike">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1404371281"/>
                  </a:ext>
                </a:extLst>
              </a:tr>
              <a:tr h="459232">
                <a:tc>
                  <a:txBody>
                    <a:bodyPr/>
                    <a:lstStyle/>
                    <a:p>
                      <a:pPr algn="l" rtl="0" fontAlgn="b">
                        <a:buNone/>
                      </a:pPr>
                      <a:r>
                        <a:rPr lang="tr-TR" sz="2400" u="none" strike="noStrike">
                          <a:effectLst/>
                        </a:rPr>
                        <a:t>Gama Knife</a:t>
                      </a:r>
                      <a:endParaRPr lang="tr-TR" sz="2400" b="0" i="0" u="none" strike="noStrike">
                        <a:solidFill>
                          <a:srgbClr val="000000"/>
                        </a:solidFill>
                        <a:effectLst/>
                        <a:latin typeface="Gill Sans MT" panose="020B0502020104020203" pitchFamily="34" charset="0"/>
                      </a:endParaRPr>
                    </a:p>
                  </a:txBody>
                  <a:tcPr marL="14930" marR="14930" marT="14930" marB="0" anchor="b"/>
                </a:tc>
                <a:tc>
                  <a:txBody>
                    <a:bodyPr/>
                    <a:lstStyle/>
                    <a:p>
                      <a:pPr algn="l" rtl="0" fontAlgn="b">
                        <a:buNone/>
                      </a:pPr>
                      <a:r>
                        <a:rPr lang="tr-TR" sz="2400" u="none" strike="noStrike">
                          <a:effectLst/>
                        </a:rPr>
                        <a:t>Ultrason/USG/Doppler/EKO</a:t>
                      </a:r>
                      <a:endParaRPr lang="tr-TR" sz="2400" b="0" i="0" u="none" strike="noStrike">
                        <a:solidFill>
                          <a:srgbClr val="000000"/>
                        </a:solidFill>
                        <a:effectLst/>
                        <a:latin typeface="Gill Sans MT" panose="020B0502020104020203" pitchFamily="34" charset="0"/>
                      </a:endParaRPr>
                    </a:p>
                  </a:txBody>
                  <a:tcPr marL="14930" marR="14930" marT="14930" marB="0" anchor="b"/>
                </a:tc>
                <a:extLst>
                  <a:ext uri="{0D108BD9-81ED-4DB2-BD59-A6C34878D82A}">
                    <a16:rowId xmlns:a16="http://schemas.microsoft.com/office/drawing/2014/main" val="2807556181"/>
                  </a:ext>
                </a:extLst>
              </a:tr>
              <a:tr h="459232">
                <a:tc gridSpan="2">
                  <a:txBody>
                    <a:bodyPr/>
                    <a:lstStyle/>
                    <a:p>
                      <a:pPr algn="l" rtl="0" fontAlgn="b">
                        <a:buNone/>
                      </a:pPr>
                      <a:r>
                        <a:rPr lang="tr-TR" sz="2400" u="none" strike="noStrike" dirty="0">
                          <a:effectLst/>
                        </a:rPr>
                        <a:t>Kobalt Terapi</a:t>
                      </a:r>
                      <a:endParaRPr lang="tr-TR" sz="2400" b="0" i="0" u="none" strike="noStrike" dirty="0">
                        <a:solidFill>
                          <a:srgbClr val="000000"/>
                        </a:solidFill>
                        <a:effectLst/>
                        <a:latin typeface="Gill Sans MT" panose="020B0502020104020203" pitchFamily="34" charset="0"/>
                      </a:endParaRPr>
                    </a:p>
                  </a:txBody>
                  <a:tcPr marL="14930" marR="14930" marT="14930" marB="0" anchor="b"/>
                </a:tc>
                <a:tc hMerge="1">
                  <a:txBody>
                    <a:bodyPr/>
                    <a:lstStyle/>
                    <a:p>
                      <a:endParaRPr lang="tr-TR"/>
                    </a:p>
                  </a:txBody>
                  <a:tcPr/>
                </a:tc>
                <a:extLst>
                  <a:ext uri="{0D108BD9-81ED-4DB2-BD59-A6C34878D82A}">
                    <a16:rowId xmlns:a16="http://schemas.microsoft.com/office/drawing/2014/main" val="3434721626"/>
                  </a:ext>
                </a:extLst>
              </a:tr>
            </a:tbl>
          </a:graphicData>
        </a:graphic>
      </p:graphicFrame>
    </p:spTree>
    <p:extLst>
      <p:ext uri="{BB962C8B-B14F-4D97-AF65-F5344CB8AC3E}">
        <p14:creationId xmlns:p14="http://schemas.microsoft.com/office/powerpoint/2010/main" val="1821649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61078EE7-EFDD-341E-8939-FA2B7AAAC1EB}"/>
            </a:ext>
          </a:extLst>
        </p:cNvPr>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C6BB2D12-5B3E-BBED-1264-9E146376CB23}"/>
              </a:ext>
            </a:extLst>
          </p:cNvPr>
          <p:cNvGraphicFramePr>
            <a:graphicFrameLocks noGrp="1"/>
          </p:cNvGraphicFramePr>
          <p:nvPr>
            <p:extLst>
              <p:ext uri="{D42A27DB-BD31-4B8C-83A1-F6EECF244321}">
                <p14:modId xmlns:p14="http://schemas.microsoft.com/office/powerpoint/2010/main" val="4179192762"/>
              </p:ext>
            </p:extLst>
          </p:nvPr>
        </p:nvGraphicFramePr>
        <p:xfrm>
          <a:off x="2648453" y="804334"/>
          <a:ext cx="6895095" cy="5249352"/>
        </p:xfrm>
        <a:graphic>
          <a:graphicData uri="http://schemas.openxmlformats.org/drawingml/2006/table">
            <a:tbl>
              <a:tblPr firstRow="1" bandRow="1">
                <a:tableStyleId>{7DF18680-E054-41AD-8BC1-D1AEF772440D}</a:tableStyleId>
              </a:tblPr>
              <a:tblGrid>
                <a:gridCol w="3456659">
                  <a:extLst>
                    <a:ext uri="{9D8B030D-6E8A-4147-A177-3AD203B41FA5}">
                      <a16:colId xmlns:a16="http://schemas.microsoft.com/office/drawing/2014/main" val="2598271182"/>
                    </a:ext>
                  </a:extLst>
                </a:gridCol>
                <a:gridCol w="3438436">
                  <a:extLst>
                    <a:ext uri="{9D8B030D-6E8A-4147-A177-3AD203B41FA5}">
                      <a16:colId xmlns:a16="http://schemas.microsoft.com/office/drawing/2014/main" val="3660788739"/>
                    </a:ext>
                  </a:extLst>
                </a:gridCol>
              </a:tblGrid>
              <a:tr h="193002">
                <a:tc gridSpan="2">
                  <a:txBody>
                    <a:bodyPr/>
                    <a:lstStyle/>
                    <a:p>
                      <a:pPr algn="ctr" rtl="0" fontAlgn="b">
                        <a:buNone/>
                      </a:pPr>
                      <a:r>
                        <a:rPr lang="tr-TR" sz="1000" u="none" strike="noStrike">
                          <a:effectLst/>
                        </a:rPr>
                        <a:t>B Grubu Cihazlar</a:t>
                      </a:r>
                      <a:endParaRPr lang="tr-TR" sz="1000" b="1" i="0" u="none" strike="noStrike">
                        <a:solidFill>
                          <a:srgbClr val="000000"/>
                        </a:solidFill>
                        <a:effectLst/>
                        <a:latin typeface="Gill Sans MT" panose="020B0502020104020203" pitchFamily="34" charset="0"/>
                      </a:endParaRPr>
                    </a:p>
                  </a:txBody>
                  <a:tcPr marL="1793" marR="1793" marT="1793" marB="0" anchor="b"/>
                </a:tc>
                <a:tc hMerge="1">
                  <a:txBody>
                    <a:bodyPr/>
                    <a:lstStyle/>
                    <a:p>
                      <a:endParaRPr lang="tr-TR"/>
                    </a:p>
                  </a:txBody>
                  <a:tcPr/>
                </a:tc>
                <a:extLst>
                  <a:ext uri="{0D108BD9-81ED-4DB2-BD59-A6C34878D82A}">
                    <a16:rowId xmlns:a16="http://schemas.microsoft.com/office/drawing/2014/main" val="3136562578"/>
                  </a:ext>
                </a:extLst>
              </a:tr>
              <a:tr h="193002">
                <a:tc>
                  <a:txBody>
                    <a:bodyPr/>
                    <a:lstStyle/>
                    <a:p>
                      <a:pPr algn="l" rtl="0" fontAlgn="b">
                        <a:buNone/>
                      </a:pPr>
                      <a:r>
                        <a:rPr lang="tr-TR" sz="1000" u="none" strike="noStrike">
                          <a:effectLst/>
                        </a:rPr>
                        <a:t>Ağrı Pompası</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IABP (İntra Aortik Balon Pompası)</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508979836"/>
                  </a:ext>
                </a:extLst>
              </a:tr>
              <a:tr h="193002">
                <a:tc>
                  <a:txBody>
                    <a:bodyPr/>
                    <a:lstStyle/>
                    <a:p>
                      <a:pPr algn="l" rtl="0" fontAlgn="b">
                        <a:buNone/>
                      </a:pPr>
                      <a:r>
                        <a:rPr lang="tr-TR" sz="1000" u="none" strike="noStrike">
                          <a:effectLst/>
                        </a:rPr>
                        <a:t>Analizörler</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İnfüzyon Pompası</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567553938"/>
                  </a:ext>
                </a:extLst>
              </a:tr>
              <a:tr h="193002">
                <a:tc>
                  <a:txBody>
                    <a:bodyPr/>
                    <a:lstStyle/>
                    <a:p>
                      <a:pPr algn="l" rtl="0" fontAlgn="b">
                        <a:buNone/>
                      </a:pPr>
                      <a:r>
                        <a:rPr lang="tr-TR" sz="1000" u="none" strike="noStrike">
                          <a:effectLst/>
                        </a:rPr>
                        <a:t>Anestezi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Kalp – Akciğer Pompası</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3090129349"/>
                  </a:ext>
                </a:extLst>
              </a:tr>
              <a:tr h="193002">
                <a:tc>
                  <a:txBody>
                    <a:bodyPr/>
                    <a:lstStyle/>
                    <a:p>
                      <a:pPr algn="l" rtl="0" fontAlgn="b">
                        <a:buNone/>
                      </a:pPr>
                      <a:r>
                        <a:rPr lang="tr-TR" sz="1000" u="none" strike="noStrike">
                          <a:effectLst/>
                        </a:rPr>
                        <a:t>Bipap</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Kalp Pili</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3063099719"/>
                  </a:ext>
                </a:extLst>
              </a:tr>
              <a:tr h="193002">
                <a:tc>
                  <a:txBody>
                    <a:bodyPr/>
                    <a:lstStyle/>
                    <a:p>
                      <a:pPr algn="l" rtl="0" fontAlgn="b">
                        <a:buNone/>
                      </a:pPr>
                      <a:r>
                        <a:rPr lang="tr-TR" sz="1000" u="none" strike="noStrike">
                          <a:effectLst/>
                        </a:rPr>
                        <a:t>Cpap</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Kan Gazı– Şırınga</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91021464"/>
                  </a:ext>
                </a:extLst>
              </a:tr>
              <a:tr h="193002">
                <a:tc>
                  <a:txBody>
                    <a:bodyPr/>
                    <a:lstStyle/>
                    <a:p>
                      <a:pPr algn="l" rtl="0" fontAlgn="b">
                        <a:buNone/>
                      </a:pPr>
                      <a:r>
                        <a:rPr lang="tr-TR" sz="1000" u="none" strike="noStrike">
                          <a:effectLst/>
                        </a:rPr>
                        <a:t>Defibrillatör</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Kan Sayım</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315935664"/>
                  </a:ext>
                </a:extLst>
              </a:tr>
              <a:tr h="193002">
                <a:tc>
                  <a:txBody>
                    <a:bodyPr/>
                    <a:lstStyle/>
                    <a:p>
                      <a:pPr algn="l" rtl="0" fontAlgn="b">
                        <a:buNone/>
                      </a:pPr>
                      <a:r>
                        <a:rPr lang="tr-TR" sz="1000" u="none" strike="noStrike">
                          <a:effectLst/>
                        </a:rPr>
                        <a:t>Diatermi-Radar-Ultrasound–Diadinami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Kapnografi</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966902075"/>
                  </a:ext>
                </a:extLst>
              </a:tr>
              <a:tr h="193002">
                <a:tc>
                  <a:txBody>
                    <a:bodyPr/>
                    <a:lstStyle/>
                    <a:p>
                      <a:pPr algn="l" rtl="0" fontAlgn="b">
                        <a:buNone/>
                      </a:pPr>
                      <a:r>
                        <a:rPr lang="tr-TR" sz="1000" u="none" strike="noStrike" dirty="0">
                          <a:effectLst/>
                        </a:rPr>
                        <a:t>Diyaliz / Renal Replasman</a:t>
                      </a:r>
                      <a:endParaRPr lang="tr-TR" sz="1000" b="0" i="0" u="none" strike="noStrike" dirty="0">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Koagülasyon Analiz / Ölçüm</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730567493"/>
                  </a:ext>
                </a:extLst>
              </a:tr>
              <a:tr h="193002">
                <a:tc>
                  <a:txBody>
                    <a:bodyPr/>
                    <a:lstStyle/>
                    <a:p>
                      <a:pPr algn="l" rtl="0" fontAlgn="b">
                        <a:buNone/>
                      </a:pPr>
                      <a:r>
                        <a:rPr lang="tr-TR" sz="1000" u="none" strike="noStrike">
                          <a:effectLst/>
                        </a:rPr>
                        <a:t>Doku Gömme</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Küvöz</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579125090"/>
                  </a:ext>
                </a:extLst>
              </a:tr>
              <a:tr h="193002">
                <a:tc>
                  <a:txBody>
                    <a:bodyPr/>
                    <a:lstStyle/>
                    <a:p>
                      <a:pPr algn="l" rtl="0" fontAlgn="b">
                        <a:buNone/>
                      </a:pPr>
                      <a:r>
                        <a:rPr lang="tr-TR" sz="1000" u="none" strike="noStrike">
                          <a:effectLst/>
                        </a:rPr>
                        <a:t>Doku Takip</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Mikroskop</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437990137"/>
                  </a:ext>
                </a:extLst>
              </a:tr>
              <a:tr h="193002">
                <a:tc>
                  <a:txBody>
                    <a:bodyPr/>
                    <a:lstStyle/>
                    <a:p>
                      <a:pPr algn="l" rtl="0" fontAlgn="b">
                        <a:buNone/>
                      </a:pPr>
                      <a:r>
                        <a:rPr lang="tr-TR" sz="1000" u="none" strike="noStrike">
                          <a:effectLst/>
                        </a:rPr>
                        <a:t>EEG (Elektro Ensefalo Grafi)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NST (Nonstres Test) / Kardiotokograf</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09406840"/>
                  </a:ext>
                </a:extLst>
              </a:tr>
              <a:tr h="193002">
                <a:tc>
                  <a:txBody>
                    <a:bodyPr/>
                    <a:lstStyle/>
                    <a:p>
                      <a:pPr algn="l" rtl="0" fontAlgn="b">
                        <a:buNone/>
                      </a:pPr>
                      <a:r>
                        <a:rPr lang="tr-TR" sz="1000" u="none" strike="noStrike">
                          <a:effectLst/>
                        </a:rPr>
                        <a:t>Efor</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Odyometre / İşitme Testi</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041022319"/>
                  </a:ext>
                </a:extLst>
              </a:tr>
              <a:tr h="193002">
                <a:tc>
                  <a:txBody>
                    <a:bodyPr/>
                    <a:lstStyle/>
                    <a:p>
                      <a:pPr algn="l" rtl="0" fontAlgn="b">
                        <a:buNone/>
                      </a:pPr>
                      <a:r>
                        <a:rPr lang="tr-TR" sz="1000" u="none" strike="noStrike">
                          <a:effectLst/>
                        </a:rPr>
                        <a:t>EKG (Elektro Kardiyo Grafi)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Otoklav</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530916472"/>
                  </a:ext>
                </a:extLst>
              </a:tr>
              <a:tr h="193002">
                <a:tc>
                  <a:txBody>
                    <a:bodyPr/>
                    <a:lstStyle/>
                    <a:p>
                      <a:pPr algn="l" rtl="0" fontAlgn="b">
                        <a:buNone/>
                      </a:pPr>
                      <a:r>
                        <a:rPr lang="tr-TR" sz="1000" u="none" strike="noStrike">
                          <a:effectLst/>
                        </a:rPr>
                        <a:t>Elektro Cerrahi – Damar Kapama</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Perfüzyon Pompası</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4104030605"/>
                  </a:ext>
                </a:extLst>
              </a:tr>
              <a:tr h="193002">
                <a:tc>
                  <a:txBody>
                    <a:bodyPr/>
                    <a:lstStyle/>
                    <a:p>
                      <a:pPr algn="l" rtl="0" fontAlgn="b">
                        <a:buNone/>
                      </a:pPr>
                      <a:r>
                        <a:rPr lang="tr-TR" sz="1000" u="none" strike="noStrike">
                          <a:effectLst/>
                        </a:rPr>
                        <a:t>EMG/ENG/ENMG(Elektro Miyo Grafi)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Refraktometre</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820049483"/>
                  </a:ext>
                </a:extLst>
              </a:tr>
              <a:tr h="193002">
                <a:tc>
                  <a:txBody>
                    <a:bodyPr/>
                    <a:lstStyle/>
                    <a:p>
                      <a:pPr algn="l" rtl="0" fontAlgn="b">
                        <a:buNone/>
                      </a:pPr>
                      <a:r>
                        <a:rPr lang="tr-TR" sz="1000" u="none" strike="noStrike">
                          <a:effectLst/>
                        </a:rPr>
                        <a:t>Endoskopi Sistemi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Solunum Fonksiyon Testi</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3032273266"/>
                  </a:ext>
                </a:extLst>
              </a:tr>
              <a:tr h="193002">
                <a:tc>
                  <a:txBody>
                    <a:bodyPr/>
                    <a:lstStyle/>
                    <a:p>
                      <a:pPr algn="l" rtl="0" fontAlgn="b">
                        <a:buNone/>
                      </a:pPr>
                      <a:r>
                        <a:rPr lang="tr-TR" sz="1000" u="none" strike="noStrike">
                          <a:effectLst/>
                        </a:rPr>
                        <a:t>EOG (Elektro Okülo Grafi)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Spektrofotometre / Kromatografi</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541663852"/>
                  </a:ext>
                </a:extLst>
              </a:tr>
              <a:tr h="193002">
                <a:tc>
                  <a:txBody>
                    <a:bodyPr/>
                    <a:lstStyle/>
                    <a:p>
                      <a:pPr algn="l" rtl="0" fontAlgn="b">
                        <a:buNone/>
                      </a:pPr>
                      <a:r>
                        <a:rPr lang="tr-TR" sz="1000" u="none" strike="noStrike">
                          <a:effectLst/>
                        </a:rPr>
                        <a:t>ERG (Elektro Retino Grafi)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Tıbbi Lazer</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369487418"/>
                  </a:ext>
                </a:extLst>
              </a:tr>
              <a:tr h="193002">
                <a:tc>
                  <a:txBody>
                    <a:bodyPr/>
                    <a:lstStyle/>
                    <a:p>
                      <a:pPr algn="l" rtl="0" fontAlgn="b">
                        <a:buNone/>
                      </a:pPr>
                      <a:r>
                        <a:rPr lang="tr-TR" sz="1000" u="none" strike="noStrike">
                          <a:effectLst/>
                        </a:rPr>
                        <a:t>ESWT / RSWT Şok Dalgası Tedavisi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Tıbbi Monitör</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018870552"/>
                  </a:ext>
                </a:extLst>
              </a:tr>
              <a:tr h="193002">
                <a:tc>
                  <a:txBody>
                    <a:bodyPr/>
                    <a:lstStyle/>
                    <a:p>
                      <a:pPr algn="l" rtl="0" fontAlgn="b">
                        <a:buNone/>
                      </a:pPr>
                      <a:r>
                        <a:rPr lang="tr-TR" sz="1000" u="none" strike="noStrike">
                          <a:effectLst/>
                        </a:rPr>
                        <a:t>Fako – Vitrektomi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Timpanometre</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1037875082"/>
                  </a:ext>
                </a:extLst>
              </a:tr>
              <a:tr h="193002">
                <a:tc>
                  <a:txBody>
                    <a:bodyPr/>
                    <a:lstStyle/>
                    <a:p>
                      <a:pPr algn="l" rtl="0" fontAlgn="b">
                        <a:buNone/>
                      </a:pPr>
                      <a:r>
                        <a:rPr lang="tr-TR" sz="1000" u="none" strike="noStrike">
                          <a:effectLst/>
                        </a:rPr>
                        <a:t>Fokometre / Lensmetre</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Tonometre (Göz İçi Basınç Ölçer)</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920966965"/>
                  </a:ext>
                </a:extLst>
              </a:tr>
              <a:tr h="193002">
                <a:tc>
                  <a:txBody>
                    <a:bodyPr/>
                    <a:lstStyle/>
                    <a:p>
                      <a:pPr algn="l" rtl="0" fontAlgn="b">
                        <a:buNone/>
                      </a:pPr>
                      <a:r>
                        <a:rPr lang="tr-TR" sz="1000" u="none" strike="noStrike">
                          <a:effectLst/>
                        </a:rPr>
                        <a:t>Göz Topografi</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Vaporizatör</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908369050"/>
                  </a:ext>
                </a:extLst>
              </a:tr>
              <a:tr h="193002">
                <a:tc>
                  <a:txBody>
                    <a:bodyPr/>
                    <a:lstStyle/>
                    <a:p>
                      <a:pPr algn="l" rtl="0" fontAlgn="b">
                        <a:buNone/>
                      </a:pPr>
                      <a:r>
                        <a:rPr lang="tr-TR" sz="1000" u="none" strike="noStrike">
                          <a:effectLst/>
                        </a:rPr>
                        <a:t>Hemoglobin</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Ventilatör / Respiratör</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2025970929"/>
                  </a:ext>
                </a:extLst>
              </a:tr>
              <a:tr h="193002">
                <a:tc>
                  <a:txBody>
                    <a:bodyPr/>
                    <a:lstStyle/>
                    <a:p>
                      <a:pPr algn="l" rtl="0" fontAlgn="b">
                        <a:buNone/>
                      </a:pPr>
                      <a:r>
                        <a:rPr lang="tr-TR" sz="1000" u="none" strike="noStrike">
                          <a:effectLst/>
                        </a:rPr>
                        <a:t>Hiperbarik Oksijen</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rtl="0" fontAlgn="b">
                        <a:buNone/>
                      </a:pPr>
                      <a:r>
                        <a:rPr lang="tr-TR" sz="1000" u="none" strike="noStrike">
                          <a:effectLst/>
                        </a:rPr>
                        <a:t>Yıkama / Dezenfeksiyon</a:t>
                      </a:r>
                      <a:endParaRPr lang="tr-TR" sz="1000" b="0" i="0" u="none" strike="noStrike">
                        <a:solidFill>
                          <a:srgbClr val="000000"/>
                        </a:solidFill>
                        <a:effectLst/>
                        <a:latin typeface="Gill Sans MT" panose="020B0502020104020203" pitchFamily="34" charset="0"/>
                      </a:endParaRPr>
                    </a:p>
                  </a:txBody>
                  <a:tcPr marL="1793" marR="1793" marT="1793" marB="0" anchor="b"/>
                </a:tc>
                <a:extLst>
                  <a:ext uri="{0D108BD9-81ED-4DB2-BD59-A6C34878D82A}">
                    <a16:rowId xmlns:a16="http://schemas.microsoft.com/office/drawing/2014/main" val="3028125757"/>
                  </a:ext>
                </a:extLst>
              </a:tr>
              <a:tr h="424302">
                <a:tc>
                  <a:txBody>
                    <a:bodyPr/>
                    <a:lstStyle/>
                    <a:p>
                      <a:pPr algn="l" rtl="0" fontAlgn="b">
                        <a:buNone/>
                      </a:pPr>
                      <a:r>
                        <a:rPr lang="tr-TR" sz="1000" u="none" strike="noStrike">
                          <a:effectLst/>
                        </a:rPr>
                        <a:t>Holter</a:t>
                      </a:r>
                      <a:endParaRPr lang="tr-TR" sz="1000" b="0" i="0" u="none" strike="noStrike">
                        <a:solidFill>
                          <a:srgbClr val="000000"/>
                        </a:solidFill>
                        <a:effectLst/>
                        <a:latin typeface="Gill Sans MT" panose="020B0502020104020203" pitchFamily="34" charset="0"/>
                      </a:endParaRPr>
                    </a:p>
                  </a:txBody>
                  <a:tcPr marL="1793" marR="1793" marT="1793" marB="0" anchor="b"/>
                </a:tc>
                <a:tc>
                  <a:txBody>
                    <a:bodyPr/>
                    <a:lstStyle/>
                    <a:p>
                      <a:pPr algn="l" fontAlgn="b">
                        <a:buNone/>
                      </a:pPr>
                      <a:r>
                        <a:rPr lang="tr-TR" sz="2500" u="none" strike="noStrike" dirty="0">
                          <a:effectLst/>
                        </a:rPr>
                        <a:t> </a:t>
                      </a:r>
                      <a:endParaRPr lang="tr-TR" sz="2500" b="0" i="0" u="none" strike="noStrike" dirty="0">
                        <a:solidFill>
                          <a:srgbClr val="000000"/>
                        </a:solidFill>
                        <a:effectLst/>
                        <a:latin typeface="Arial" panose="020B0604020202020204" pitchFamily="34" charset="0"/>
                      </a:endParaRPr>
                    </a:p>
                  </a:txBody>
                  <a:tcPr marL="1793" marR="1793" marT="1793" marB="0" anchor="b"/>
                </a:tc>
                <a:extLst>
                  <a:ext uri="{0D108BD9-81ED-4DB2-BD59-A6C34878D82A}">
                    <a16:rowId xmlns:a16="http://schemas.microsoft.com/office/drawing/2014/main" val="1120958829"/>
                  </a:ext>
                </a:extLst>
              </a:tr>
            </a:tbl>
          </a:graphicData>
        </a:graphic>
      </p:graphicFrame>
    </p:spTree>
    <p:extLst>
      <p:ext uri="{BB962C8B-B14F-4D97-AF65-F5344CB8AC3E}">
        <p14:creationId xmlns:p14="http://schemas.microsoft.com/office/powerpoint/2010/main" val="3188882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17885D78-98CD-2261-C65C-6ED6FFA53191}"/>
            </a:ext>
          </a:extLst>
        </p:cNvPr>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id="{08D9A635-390B-38B1-D750-6D3A4920C08C}"/>
              </a:ext>
            </a:extLst>
          </p:cNvPr>
          <p:cNvGraphicFramePr>
            <a:graphicFrameLocks noGrp="1"/>
          </p:cNvGraphicFramePr>
          <p:nvPr>
            <p:extLst>
              <p:ext uri="{D42A27DB-BD31-4B8C-83A1-F6EECF244321}">
                <p14:modId xmlns:p14="http://schemas.microsoft.com/office/powerpoint/2010/main" val="2385678457"/>
              </p:ext>
            </p:extLst>
          </p:nvPr>
        </p:nvGraphicFramePr>
        <p:xfrm>
          <a:off x="1547585" y="804334"/>
          <a:ext cx="9096831" cy="5249343"/>
        </p:xfrm>
        <a:graphic>
          <a:graphicData uri="http://schemas.openxmlformats.org/drawingml/2006/table">
            <a:tbl>
              <a:tblPr firstRow="1" bandRow="1">
                <a:tableStyleId>{7DF18680-E054-41AD-8BC1-D1AEF772440D}</a:tableStyleId>
              </a:tblPr>
              <a:tblGrid>
                <a:gridCol w="3993363">
                  <a:extLst>
                    <a:ext uri="{9D8B030D-6E8A-4147-A177-3AD203B41FA5}">
                      <a16:colId xmlns:a16="http://schemas.microsoft.com/office/drawing/2014/main" val="1400234304"/>
                    </a:ext>
                  </a:extLst>
                </a:gridCol>
                <a:gridCol w="5103468">
                  <a:extLst>
                    <a:ext uri="{9D8B030D-6E8A-4147-A177-3AD203B41FA5}">
                      <a16:colId xmlns:a16="http://schemas.microsoft.com/office/drawing/2014/main" val="3704180059"/>
                    </a:ext>
                  </a:extLst>
                </a:gridCol>
              </a:tblGrid>
              <a:tr h="329159">
                <a:tc gridSpan="2">
                  <a:txBody>
                    <a:bodyPr/>
                    <a:lstStyle/>
                    <a:p>
                      <a:pPr algn="ctr" rtl="0" fontAlgn="b">
                        <a:buNone/>
                      </a:pPr>
                      <a:r>
                        <a:rPr lang="tr-TR" sz="1700" u="none" strike="noStrike">
                          <a:effectLst/>
                        </a:rPr>
                        <a:t>C Grubu Cihazlar</a:t>
                      </a:r>
                      <a:endParaRPr lang="tr-TR" sz="1700" b="1" i="0" u="none" strike="noStrike">
                        <a:solidFill>
                          <a:srgbClr val="000000"/>
                        </a:solidFill>
                        <a:effectLst/>
                        <a:latin typeface="Gill Sans MT" panose="020B0502020104020203" pitchFamily="34" charset="0"/>
                      </a:endParaRPr>
                    </a:p>
                  </a:txBody>
                  <a:tcPr marL="6801" marR="6801" marT="6801" marB="0" anchor="b"/>
                </a:tc>
                <a:tc hMerge="1">
                  <a:txBody>
                    <a:bodyPr/>
                    <a:lstStyle/>
                    <a:p>
                      <a:endParaRPr lang="tr-TR"/>
                    </a:p>
                  </a:txBody>
                  <a:tcPr/>
                </a:tc>
                <a:extLst>
                  <a:ext uri="{0D108BD9-81ED-4DB2-BD59-A6C34878D82A}">
                    <a16:rowId xmlns:a16="http://schemas.microsoft.com/office/drawing/2014/main" val="1190886528"/>
                  </a:ext>
                </a:extLst>
              </a:tr>
              <a:tr h="329159">
                <a:tc>
                  <a:txBody>
                    <a:bodyPr/>
                    <a:lstStyle/>
                    <a:p>
                      <a:pPr algn="l" rtl="0" fontAlgn="b">
                        <a:buNone/>
                      </a:pPr>
                      <a:r>
                        <a:rPr lang="tr-TR" sz="1700" u="none" strike="noStrike">
                          <a:effectLst/>
                        </a:rPr>
                        <a:t>Ameliyat Masası</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Karyola</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557359928"/>
                  </a:ext>
                </a:extLst>
              </a:tr>
              <a:tr h="329159">
                <a:tc>
                  <a:txBody>
                    <a:bodyPr/>
                    <a:lstStyle/>
                    <a:p>
                      <a:pPr algn="l" rtl="0" fontAlgn="b">
                        <a:buNone/>
                      </a:pPr>
                      <a:r>
                        <a:rPr lang="tr-TR" sz="1700" u="none" strike="noStrike">
                          <a:effectLst/>
                        </a:rPr>
                        <a:t>Aspiratör</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Kavitron</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1718663948"/>
                  </a:ext>
                </a:extLst>
              </a:tr>
              <a:tr h="329159">
                <a:tc>
                  <a:txBody>
                    <a:bodyPr/>
                    <a:lstStyle/>
                    <a:p>
                      <a:pPr algn="l" rtl="0" fontAlgn="b">
                        <a:buNone/>
                      </a:pPr>
                      <a:r>
                        <a:rPr lang="tr-TR" sz="1700" u="none" strike="noStrike">
                          <a:effectLst/>
                        </a:rPr>
                        <a:t>Ateş Ölçer</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Kbb Üniti</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1719572807"/>
                  </a:ext>
                </a:extLst>
              </a:tr>
              <a:tr h="329159">
                <a:tc>
                  <a:txBody>
                    <a:bodyPr/>
                    <a:lstStyle/>
                    <a:p>
                      <a:pPr algn="l" rtl="0" fontAlgn="b">
                        <a:buNone/>
                      </a:pPr>
                      <a:r>
                        <a:rPr lang="tr-TR" sz="1700" u="none" strike="noStrike">
                          <a:effectLst/>
                        </a:rPr>
                        <a:t>Benmari – Banyo</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Motor</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342020623"/>
                  </a:ext>
                </a:extLst>
              </a:tr>
              <a:tr h="329159">
                <a:tc>
                  <a:txBody>
                    <a:bodyPr/>
                    <a:lstStyle/>
                    <a:p>
                      <a:pPr algn="l" rtl="0" fontAlgn="b">
                        <a:buNone/>
                      </a:pPr>
                      <a:r>
                        <a:rPr lang="tr-TR" sz="1700" u="none" strike="noStrike">
                          <a:effectLst/>
                        </a:rPr>
                        <a:t>Beslenme Pompası</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Muayene Masası</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3793286746"/>
                  </a:ext>
                </a:extLst>
              </a:tr>
              <a:tr h="329159">
                <a:tc>
                  <a:txBody>
                    <a:bodyPr/>
                    <a:lstStyle/>
                    <a:p>
                      <a:pPr algn="l" rtl="0" fontAlgn="b">
                        <a:buNone/>
                      </a:pPr>
                      <a:r>
                        <a:rPr lang="tr-TR" sz="1700" u="none" strike="noStrike" dirty="0" err="1">
                          <a:effectLst/>
                        </a:rPr>
                        <a:t>Bilirubin</a:t>
                      </a:r>
                      <a:endParaRPr lang="tr-TR" sz="1700" b="0" i="0" u="none" strike="noStrike" dirty="0">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Nebülizatör – Humıdıfıer</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3450578608"/>
                  </a:ext>
                </a:extLst>
              </a:tr>
              <a:tr h="329159">
                <a:tc>
                  <a:txBody>
                    <a:bodyPr/>
                    <a:lstStyle/>
                    <a:p>
                      <a:pPr algn="l" rtl="0" fontAlgn="b">
                        <a:buNone/>
                      </a:pPr>
                      <a:r>
                        <a:rPr lang="tr-TR" sz="1700" u="none" strike="noStrike">
                          <a:effectLst/>
                        </a:rPr>
                        <a:t>Blanket/Hasta Isıtma</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Operasyonel Aydınlatma</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3941738513"/>
                  </a:ext>
                </a:extLst>
              </a:tr>
              <a:tr h="329159">
                <a:tc>
                  <a:txBody>
                    <a:bodyPr/>
                    <a:lstStyle/>
                    <a:p>
                      <a:pPr algn="l" rtl="0" fontAlgn="b">
                        <a:buNone/>
                      </a:pPr>
                      <a:r>
                        <a:rPr lang="tr-TR" sz="1700" u="none" strike="noStrike">
                          <a:effectLst/>
                        </a:rPr>
                        <a:t>Buzdolabı-Soğutucu Üniteler</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Pulse Metre / Spo2 / Spco</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107886658"/>
                  </a:ext>
                </a:extLst>
              </a:tr>
              <a:tr h="329159">
                <a:tc>
                  <a:txBody>
                    <a:bodyPr/>
                    <a:lstStyle/>
                    <a:p>
                      <a:pPr algn="l" rtl="0" fontAlgn="b">
                        <a:buNone/>
                      </a:pPr>
                      <a:r>
                        <a:rPr lang="tr-TR" sz="1700" u="none" strike="noStrike">
                          <a:effectLst/>
                        </a:rPr>
                        <a:t>Cryo / Kriyoterapi</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Radyan Isıtıcı</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3591278502"/>
                  </a:ext>
                </a:extLst>
              </a:tr>
              <a:tr h="329159">
                <a:tc>
                  <a:txBody>
                    <a:bodyPr/>
                    <a:lstStyle/>
                    <a:p>
                      <a:pPr algn="l" rtl="0" fontAlgn="b">
                        <a:buNone/>
                      </a:pPr>
                      <a:r>
                        <a:rPr lang="tr-TR" sz="1700" u="none" strike="noStrike">
                          <a:effectLst/>
                        </a:rPr>
                        <a:t>Diş Üniti</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Saflaştırma/ Distilasyon – Yumuşatma</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1261094296"/>
                  </a:ext>
                </a:extLst>
              </a:tr>
              <a:tr h="329159">
                <a:tc>
                  <a:txBody>
                    <a:bodyPr/>
                    <a:lstStyle/>
                    <a:p>
                      <a:pPr algn="l" rtl="0" fontAlgn="b">
                        <a:buNone/>
                      </a:pPr>
                      <a:r>
                        <a:rPr lang="tr-TR" sz="1700" u="none" strike="noStrike">
                          <a:effectLst/>
                        </a:rPr>
                        <a:t>Etüv-İnkübatör-Fırın</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Santrifüj</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484324445"/>
                  </a:ext>
                </a:extLst>
              </a:tr>
              <a:tr h="329159">
                <a:tc>
                  <a:txBody>
                    <a:bodyPr/>
                    <a:lstStyle/>
                    <a:p>
                      <a:pPr algn="l" rtl="0" fontAlgn="b">
                        <a:buNone/>
                      </a:pPr>
                      <a:r>
                        <a:rPr lang="tr-TR" sz="1700" u="none" strike="noStrike">
                          <a:effectLst/>
                        </a:rPr>
                        <a:t>Fototerapi</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Tansiyon Aleti</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3957973821"/>
                  </a:ext>
                </a:extLst>
              </a:tr>
              <a:tr h="329159">
                <a:tc>
                  <a:txBody>
                    <a:bodyPr/>
                    <a:lstStyle/>
                    <a:p>
                      <a:pPr algn="l" rtl="0" fontAlgn="b">
                        <a:buNone/>
                      </a:pPr>
                      <a:r>
                        <a:rPr lang="tr-TR" sz="1700" u="none" strike="noStrike">
                          <a:effectLst/>
                        </a:rPr>
                        <a:t>Göz Üniti</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rtl="0" fontAlgn="b">
                        <a:buNone/>
                      </a:pPr>
                      <a:r>
                        <a:rPr lang="tr-TR" sz="1700" u="none" strike="noStrike">
                          <a:effectLst/>
                        </a:rPr>
                        <a:t>Turnike</a:t>
                      </a:r>
                      <a:endParaRPr lang="tr-TR" sz="1700" b="0" i="0" u="none" strike="noStrike">
                        <a:solidFill>
                          <a:srgbClr val="000000"/>
                        </a:solidFill>
                        <a:effectLst/>
                        <a:latin typeface="Gill Sans MT" panose="020B0502020104020203" pitchFamily="34" charset="0"/>
                      </a:endParaRPr>
                    </a:p>
                  </a:txBody>
                  <a:tcPr marL="6801" marR="6801" marT="6801" marB="0" anchor="b"/>
                </a:tc>
                <a:extLst>
                  <a:ext uri="{0D108BD9-81ED-4DB2-BD59-A6C34878D82A}">
                    <a16:rowId xmlns:a16="http://schemas.microsoft.com/office/drawing/2014/main" val="1997611146"/>
                  </a:ext>
                </a:extLst>
              </a:tr>
              <a:tr h="641117">
                <a:tc>
                  <a:txBody>
                    <a:bodyPr/>
                    <a:lstStyle/>
                    <a:p>
                      <a:pPr algn="l" rtl="0" fontAlgn="b">
                        <a:buNone/>
                      </a:pPr>
                      <a:r>
                        <a:rPr lang="tr-TR" sz="1700" u="none" strike="noStrike">
                          <a:effectLst/>
                        </a:rPr>
                        <a:t>Kabin</a:t>
                      </a:r>
                      <a:endParaRPr lang="tr-TR" sz="1700" b="0" i="0" u="none" strike="noStrike">
                        <a:solidFill>
                          <a:srgbClr val="000000"/>
                        </a:solidFill>
                        <a:effectLst/>
                        <a:latin typeface="Gill Sans MT" panose="020B0502020104020203" pitchFamily="34" charset="0"/>
                      </a:endParaRPr>
                    </a:p>
                  </a:txBody>
                  <a:tcPr marL="6801" marR="6801" marT="6801" marB="0" anchor="b"/>
                </a:tc>
                <a:tc>
                  <a:txBody>
                    <a:bodyPr/>
                    <a:lstStyle/>
                    <a:p>
                      <a:pPr algn="l" fontAlgn="b">
                        <a:buNone/>
                      </a:pPr>
                      <a:r>
                        <a:rPr lang="tr-TR" sz="3800" u="none" strike="noStrike" dirty="0">
                          <a:effectLst/>
                        </a:rPr>
                        <a:t> </a:t>
                      </a:r>
                      <a:endParaRPr lang="tr-TR" sz="3800" b="0" i="0" u="none" strike="noStrike" dirty="0">
                        <a:solidFill>
                          <a:srgbClr val="000000"/>
                        </a:solidFill>
                        <a:effectLst/>
                        <a:latin typeface="Arial" panose="020B0604020202020204" pitchFamily="34" charset="0"/>
                      </a:endParaRPr>
                    </a:p>
                  </a:txBody>
                  <a:tcPr marL="6801" marR="6801" marT="6801" marB="0" anchor="b"/>
                </a:tc>
                <a:extLst>
                  <a:ext uri="{0D108BD9-81ED-4DB2-BD59-A6C34878D82A}">
                    <a16:rowId xmlns:a16="http://schemas.microsoft.com/office/drawing/2014/main" val="3641703524"/>
                  </a:ext>
                </a:extLst>
              </a:tr>
            </a:tbl>
          </a:graphicData>
        </a:graphic>
      </p:graphicFrame>
    </p:spTree>
    <p:extLst>
      <p:ext uri="{BB962C8B-B14F-4D97-AF65-F5344CB8AC3E}">
        <p14:creationId xmlns:p14="http://schemas.microsoft.com/office/powerpoint/2010/main" val="3366863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1959C5-DF0B-6EEB-CF0F-DE162BAAB501}"/>
              </a:ext>
            </a:extLst>
          </p:cNvPr>
          <p:cNvSpPr>
            <a:spLocks noGrp="1"/>
          </p:cNvSpPr>
          <p:nvPr>
            <p:ph type="title"/>
          </p:nvPr>
        </p:nvSpPr>
        <p:spPr>
          <a:xfrm>
            <a:off x="2231136" y="605238"/>
            <a:ext cx="7729728" cy="1188720"/>
          </a:xfrm>
        </p:spPr>
        <p:txBody>
          <a:bodyPr/>
          <a:lstStyle/>
          <a:p>
            <a:r>
              <a:rPr lang="tr-TR" dirty="0">
                <a:latin typeface="Times New Roman" panose="02020603050405020304" pitchFamily="18" charset="0"/>
                <a:cs typeface="Times New Roman" panose="02020603050405020304" pitchFamily="18" charset="0"/>
              </a:rPr>
              <a:t>Eğitim</a:t>
            </a:r>
          </a:p>
        </p:txBody>
      </p:sp>
      <p:sp>
        <p:nvSpPr>
          <p:cNvPr id="3" name="İçerik Yer Tutucusu 2">
            <a:extLst>
              <a:ext uri="{FF2B5EF4-FFF2-40B4-BE49-F238E27FC236}">
                <a16:creationId xmlns:a16="http://schemas.microsoft.com/office/drawing/2014/main" id="{DA7621F1-E7F9-7E44-24F4-D635207D6ECB}"/>
              </a:ext>
            </a:extLst>
          </p:cNvPr>
          <p:cNvSpPr>
            <a:spLocks noGrp="1"/>
          </p:cNvSpPr>
          <p:nvPr>
            <p:ph idx="1"/>
          </p:nvPr>
        </p:nvSpPr>
        <p:spPr>
          <a:xfrm>
            <a:off x="2136543" y="2018816"/>
            <a:ext cx="7729728" cy="3101983"/>
          </a:xfrm>
        </p:spPr>
        <p:txBody>
          <a:bodyPr>
            <a:normAutofit fontScale="25000" lnSpcReduction="20000"/>
          </a:bodyPr>
          <a:lstStyle/>
          <a:p>
            <a:pPr algn="just"/>
            <a:endParaRPr lang="tr-TR" dirty="0"/>
          </a:p>
          <a:p>
            <a:pPr marL="0" indent="0" algn="just">
              <a:buNone/>
            </a:pPr>
            <a:r>
              <a:rPr lang="tr-TR" sz="7200" dirty="0">
                <a:latin typeface="Times New Roman" panose="02020603050405020304" pitchFamily="18" charset="0"/>
                <a:cs typeface="Times New Roman" panose="02020603050405020304" pitchFamily="18" charset="0"/>
              </a:rPr>
              <a:t>Arızalara temel teknik eğitim veya teknik servis eğitimi almış kişiler müdahale edebilir.</a:t>
            </a:r>
          </a:p>
          <a:p>
            <a:pPr marL="0" indent="0" algn="just">
              <a:buNone/>
            </a:pPr>
            <a:endParaRPr lang="tr-TR" sz="7200" dirty="0">
              <a:latin typeface="Times New Roman" panose="02020603050405020304" pitchFamily="18" charset="0"/>
              <a:cs typeface="Times New Roman" panose="02020603050405020304" pitchFamily="18" charset="0"/>
            </a:endParaRPr>
          </a:p>
          <a:p>
            <a:pPr marL="0" indent="0" algn="just">
              <a:buNone/>
            </a:pPr>
            <a:endParaRPr lang="tr-TR" sz="7200" dirty="0">
              <a:latin typeface="Times New Roman" panose="02020603050405020304" pitchFamily="18" charset="0"/>
              <a:cs typeface="Times New Roman" panose="02020603050405020304" pitchFamily="18" charset="0"/>
            </a:endParaRPr>
          </a:p>
          <a:p>
            <a:pPr marL="0" indent="0" algn="just">
              <a:buNone/>
            </a:pPr>
            <a:endParaRPr lang="tr-TR" sz="7200" dirty="0">
              <a:latin typeface="Times New Roman" panose="02020603050405020304" pitchFamily="18" charset="0"/>
              <a:cs typeface="Times New Roman" panose="02020603050405020304" pitchFamily="18" charset="0"/>
            </a:endParaRPr>
          </a:p>
          <a:p>
            <a:pPr marL="0" indent="0" algn="just">
              <a:buNone/>
            </a:pPr>
            <a:endParaRPr lang="tr-TR" sz="7200" dirty="0">
              <a:latin typeface="Times New Roman" panose="02020603050405020304" pitchFamily="18" charset="0"/>
              <a:cs typeface="Times New Roman" panose="02020603050405020304" pitchFamily="18" charset="0"/>
            </a:endParaRPr>
          </a:p>
          <a:p>
            <a:pPr marL="0" indent="0" algn="just">
              <a:buNone/>
            </a:pPr>
            <a:endParaRPr lang="tr-TR" sz="7200" dirty="0">
              <a:latin typeface="Times New Roman" panose="02020603050405020304" pitchFamily="18" charset="0"/>
              <a:cs typeface="Times New Roman" panose="02020603050405020304" pitchFamily="18" charset="0"/>
            </a:endParaRPr>
          </a:p>
          <a:p>
            <a:pPr marL="0" indent="0" algn="just">
              <a:buNone/>
            </a:pPr>
            <a:endParaRPr lang="tr-TR" sz="7200" dirty="0">
              <a:latin typeface="Times New Roman" panose="02020603050405020304" pitchFamily="18" charset="0"/>
              <a:cs typeface="Times New Roman" panose="02020603050405020304" pitchFamily="18" charset="0"/>
            </a:endParaRPr>
          </a:p>
          <a:p>
            <a:pPr marL="0" indent="0" algn="just">
              <a:buNone/>
            </a:pPr>
            <a:r>
              <a:rPr lang="tr-TR" sz="7200" dirty="0">
                <a:latin typeface="Times New Roman" panose="02020603050405020304" pitchFamily="18" charset="0"/>
                <a:cs typeface="Times New Roman" panose="02020603050405020304" pitchFamily="18" charset="0"/>
              </a:rPr>
              <a:t>Detayında teknik servis eğitimi alınmalıdır.</a:t>
            </a:r>
          </a:p>
          <a:p>
            <a:pPr algn="just"/>
            <a:endParaRPr lang="tr-TR" dirty="0"/>
          </a:p>
        </p:txBody>
      </p:sp>
      <p:graphicFrame>
        <p:nvGraphicFramePr>
          <p:cNvPr id="4" name="İçerik Yer Tutucusu 3">
            <a:extLst>
              <a:ext uri="{FF2B5EF4-FFF2-40B4-BE49-F238E27FC236}">
                <a16:creationId xmlns:a16="http://schemas.microsoft.com/office/drawing/2014/main" id="{8617DDA2-AED0-B313-B325-7F0BCC8ECED4}"/>
              </a:ext>
            </a:extLst>
          </p:cNvPr>
          <p:cNvGraphicFramePr>
            <a:graphicFrameLocks/>
          </p:cNvGraphicFramePr>
          <p:nvPr>
            <p:extLst>
              <p:ext uri="{D42A27DB-BD31-4B8C-83A1-F6EECF244321}">
                <p14:modId xmlns:p14="http://schemas.microsoft.com/office/powerpoint/2010/main" val="1811617472"/>
              </p:ext>
            </p:extLst>
          </p:nvPr>
        </p:nvGraphicFramePr>
        <p:xfrm>
          <a:off x="2231136" y="2961911"/>
          <a:ext cx="7288523" cy="1478280"/>
        </p:xfrm>
        <a:graphic>
          <a:graphicData uri="http://schemas.openxmlformats.org/drawingml/2006/table">
            <a:tbl>
              <a:tblPr firstRow="1" bandRow="1">
                <a:tableStyleId>{93296810-A885-4BE3-A3E7-6D5BEEA58F35}</a:tableStyleId>
              </a:tblPr>
              <a:tblGrid>
                <a:gridCol w="1620521">
                  <a:extLst>
                    <a:ext uri="{9D8B030D-6E8A-4147-A177-3AD203B41FA5}">
                      <a16:colId xmlns:a16="http://schemas.microsoft.com/office/drawing/2014/main" val="1876963986"/>
                    </a:ext>
                  </a:extLst>
                </a:gridCol>
                <a:gridCol w="2343904">
                  <a:extLst>
                    <a:ext uri="{9D8B030D-6E8A-4147-A177-3AD203B41FA5}">
                      <a16:colId xmlns:a16="http://schemas.microsoft.com/office/drawing/2014/main" val="3135799379"/>
                    </a:ext>
                  </a:extLst>
                </a:gridCol>
                <a:gridCol w="3324098">
                  <a:extLst>
                    <a:ext uri="{9D8B030D-6E8A-4147-A177-3AD203B41FA5}">
                      <a16:colId xmlns:a16="http://schemas.microsoft.com/office/drawing/2014/main" val="2820971023"/>
                    </a:ext>
                  </a:extLst>
                </a:gridCol>
              </a:tblGrid>
              <a:tr h="180410">
                <a:tc>
                  <a:txBody>
                    <a:bodyPr/>
                    <a:lstStyle/>
                    <a:p>
                      <a:r>
                        <a:rPr lang="tr-TR" dirty="0"/>
                        <a:t>Cihaz Grubu</a:t>
                      </a:r>
                    </a:p>
                  </a:txBody>
                  <a:tcPr/>
                </a:tc>
                <a:tc>
                  <a:txBody>
                    <a:bodyPr/>
                    <a:lstStyle/>
                    <a:p>
                      <a:r>
                        <a:rPr lang="tr-TR" dirty="0"/>
                        <a:t>Eğitim</a:t>
                      </a:r>
                    </a:p>
                  </a:txBody>
                  <a:tcPr/>
                </a:tc>
                <a:tc>
                  <a:txBody>
                    <a:bodyPr/>
                    <a:lstStyle/>
                    <a:p>
                      <a:r>
                        <a:rPr lang="tr-TR" dirty="0"/>
                        <a:t>Öğrenim Durumu</a:t>
                      </a:r>
                    </a:p>
                  </a:txBody>
                  <a:tcPr/>
                </a:tc>
                <a:extLst>
                  <a:ext uri="{0D108BD9-81ED-4DB2-BD59-A6C34878D82A}">
                    <a16:rowId xmlns:a16="http://schemas.microsoft.com/office/drawing/2014/main" val="1846825223"/>
                  </a:ext>
                </a:extLst>
              </a:tr>
              <a:tr h="370840">
                <a:tc>
                  <a:txBody>
                    <a:bodyPr/>
                    <a:lstStyle/>
                    <a:p>
                      <a:r>
                        <a:rPr lang="tr-TR" dirty="0"/>
                        <a:t>A</a:t>
                      </a:r>
                    </a:p>
                  </a:txBody>
                  <a:tcPr/>
                </a:tc>
                <a:tc>
                  <a:txBody>
                    <a:bodyPr/>
                    <a:lstStyle/>
                    <a:p>
                      <a:r>
                        <a:rPr lang="tr-TR" dirty="0"/>
                        <a:t>Marka ve Model</a:t>
                      </a:r>
                    </a:p>
                  </a:txBody>
                  <a:tcPr/>
                </a:tc>
                <a:tc>
                  <a:txBody>
                    <a:bodyPr/>
                    <a:lstStyle/>
                    <a:p>
                      <a:r>
                        <a:rPr lang="tr-TR" dirty="0"/>
                        <a:t>Lisans</a:t>
                      </a:r>
                    </a:p>
                  </a:txBody>
                  <a:tcPr/>
                </a:tc>
                <a:extLst>
                  <a:ext uri="{0D108BD9-81ED-4DB2-BD59-A6C34878D82A}">
                    <a16:rowId xmlns:a16="http://schemas.microsoft.com/office/drawing/2014/main" val="1912634301"/>
                  </a:ext>
                </a:extLst>
              </a:tr>
              <a:tr h="370840">
                <a:tc>
                  <a:txBody>
                    <a:bodyPr/>
                    <a:lstStyle/>
                    <a:p>
                      <a:r>
                        <a:rPr lang="tr-TR" dirty="0"/>
                        <a:t>B</a:t>
                      </a:r>
                    </a:p>
                  </a:txBody>
                  <a:tcPr/>
                </a:tc>
                <a:tc>
                  <a:txBody>
                    <a:bodyPr/>
                    <a:lstStyle/>
                    <a:p>
                      <a:r>
                        <a:rPr lang="tr-TR" dirty="0"/>
                        <a:t>Marka ve Cihaz Türü</a:t>
                      </a:r>
                    </a:p>
                  </a:txBody>
                  <a:tcPr/>
                </a:tc>
                <a:tc>
                  <a:txBody>
                    <a:bodyPr/>
                    <a:lstStyle/>
                    <a:p>
                      <a:r>
                        <a:rPr lang="tr-TR" dirty="0"/>
                        <a:t>Lisans ve Ön Lisans</a:t>
                      </a:r>
                    </a:p>
                  </a:txBody>
                  <a:tcPr/>
                </a:tc>
                <a:extLst>
                  <a:ext uri="{0D108BD9-81ED-4DB2-BD59-A6C34878D82A}">
                    <a16:rowId xmlns:a16="http://schemas.microsoft.com/office/drawing/2014/main" val="1849932309"/>
                  </a:ext>
                </a:extLst>
              </a:tr>
              <a:tr h="370840">
                <a:tc>
                  <a:txBody>
                    <a:bodyPr/>
                    <a:lstStyle/>
                    <a:p>
                      <a:r>
                        <a:rPr lang="tr-TR" dirty="0"/>
                        <a:t>C</a:t>
                      </a:r>
                    </a:p>
                  </a:txBody>
                  <a:tcPr/>
                </a:tc>
                <a:tc>
                  <a:txBody>
                    <a:bodyPr/>
                    <a:lstStyle/>
                    <a:p>
                      <a:r>
                        <a:rPr lang="tr-TR" dirty="0"/>
                        <a:t>Yalnızca Cihaz Türü</a:t>
                      </a:r>
                    </a:p>
                  </a:txBody>
                  <a:tcPr/>
                </a:tc>
                <a:tc>
                  <a:txBody>
                    <a:bodyPr/>
                    <a:lstStyle/>
                    <a:p>
                      <a:r>
                        <a:rPr lang="tr-TR" dirty="0"/>
                        <a:t>Lisans, Ön Lisans ve Ortaöğretim</a:t>
                      </a:r>
                    </a:p>
                  </a:txBody>
                  <a:tcPr/>
                </a:tc>
                <a:extLst>
                  <a:ext uri="{0D108BD9-81ED-4DB2-BD59-A6C34878D82A}">
                    <a16:rowId xmlns:a16="http://schemas.microsoft.com/office/drawing/2014/main" val="3986458334"/>
                  </a:ext>
                </a:extLst>
              </a:tr>
            </a:tbl>
          </a:graphicData>
        </a:graphic>
      </p:graphicFrame>
    </p:spTree>
    <p:extLst>
      <p:ext uri="{BB962C8B-B14F-4D97-AF65-F5344CB8AC3E}">
        <p14:creationId xmlns:p14="http://schemas.microsoft.com/office/powerpoint/2010/main" val="2193299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BE874-FBD6-D743-886B-BED695980E3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6E59428-2362-5D38-7A5E-D97BAAA20EE0}"/>
              </a:ext>
            </a:extLst>
          </p:cNvPr>
          <p:cNvSpPr>
            <a:spLocks noGrp="1"/>
          </p:cNvSpPr>
          <p:nvPr>
            <p:ph type="title"/>
          </p:nvPr>
        </p:nvSpPr>
        <p:spPr>
          <a:xfrm>
            <a:off x="2231136" y="162539"/>
            <a:ext cx="7729728" cy="1188720"/>
          </a:xfrm>
        </p:spPr>
        <p:txBody>
          <a:bodyPr>
            <a:noAutofit/>
          </a:bodyPr>
          <a:lstStyle/>
          <a:p>
            <a:r>
              <a:rPr lang="tr-TR" sz="2000"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 </a:t>
            </a:r>
            <a:br>
              <a:rPr lang="tr-TR"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ek 1</a:t>
            </a:r>
          </a:p>
        </p:txBody>
      </p:sp>
      <p:graphicFrame>
        <p:nvGraphicFramePr>
          <p:cNvPr id="3" name="Tablo 2">
            <a:extLst>
              <a:ext uri="{FF2B5EF4-FFF2-40B4-BE49-F238E27FC236}">
                <a16:creationId xmlns:a16="http://schemas.microsoft.com/office/drawing/2014/main" id="{537486F7-5358-A952-A60D-F8C1AAD404A2}"/>
              </a:ext>
            </a:extLst>
          </p:cNvPr>
          <p:cNvGraphicFramePr>
            <a:graphicFrameLocks noGrp="1"/>
          </p:cNvGraphicFramePr>
          <p:nvPr>
            <p:extLst>
              <p:ext uri="{D42A27DB-BD31-4B8C-83A1-F6EECF244321}">
                <p14:modId xmlns:p14="http://schemas.microsoft.com/office/powerpoint/2010/main" val="140291189"/>
              </p:ext>
            </p:extLst>
          </p:nvPr>
        </p:nvGraphicFramePr>
        <p:xfrm>
          <a:off x="2616573" y="1559052"/>
          <a:ext cx="6343403" cy="5023520"/>
        </p:xfrm>
        <a:graphic>
          <a:graphicData uri="http://schemas.openxmlformats.org/drawingml/2006/table">
            <a:tbl>
              <a:tblPr firstRow="1" bandRow="1">
                <a:tableStyleId>{7DF18680-E054-41AD-8BC1-D1AEF772440D}</a:tableStyleId>
              </a:tblPr>
              <a:tblGrid>
                <a:gridCol w="4151454">
                  <a:extLst>
                    <a:ext uri="{9D8B030D-6E8A-4147-A177-3AD203B41FA5}">
                      <a16:colId xmlns:a16="http://schemas.microsoft.com/office/drawing/2014/main" val="3323060124"/>
                    </a:ext>
                  </a:extLst>
                </a:gridCol>
                <a:gridCol w="2191949">
                  <a:extLst>
                    <a:ext uri="{9D8B030D-6E8A-4147-A177-3AD203B41FA5}">
                      <a16:colId xmlns:a16="http://schemas.microsoft.com/office/drawing/2014/main" val="3508263447"/>
                    </a:ext>
                  </a:extLst>
                </a:gridCol>
              </a:tblGrid>
              <a:tr h="251176">
                <a:tc>
                  <a:txBody>
                    <a:bodyPr/>
                    <a:lstStyle/>
                    <a:p>
                      <a:pPr algn="l" fontAlgn="b">
                        <a:buNone/>
                      </a:pPr>
                      <a:r>
                        <a:rPr lang="tr-TR" sz="1300" u="none" strike="noStrike" dirty="0">
                          <a:effectLst/>
                        </a:rPr>
                        <a:t>Bölüm Adı</a:t>
                      </a:r>
                      <a:endParaRPr lang="tr-TR" sz="1300" b="1" i="0" u="none" strike="noStrike" dirty="0">
                        <a:solidFill>
                          <a:srgbClr val="000000"/>
                        </a:solidFill>
                        <a:effectLst/>
                        <a:latin typeface="Aptos Narrow" panose="020B0004020202020204" pitchFamily="34" charset="0"/>
                      </a:endParaRPr>
                    </a:p>
                  </a:txBody>
                  <a:tcPr marL="3794" marR="3794" marT="3794" marB="0" anchor="b"/>
                </a:tc>
                <a:tc>
                  <a:txBody>
                    <a:bodyPr/>
                    <a:lstStyle/>
                    <a:p>
                      <a:pPr algn="l" fontAlgn="b">
                        <a:buNone/>
                      </a:pPr>
                      <a:r>
                        <a:rPr lang="tr-TR" sz="1300" u="none" strike="noStrike">
                          <a:effectLst/>
                        </a:rPr>
                        <a:t>Mezuniyet Derecesi</a:t>
                      </a:r>
                      <a:endParaRPr lang="tr-TR" sz="1300" b="1" i="0" u="none" strike="noStrike">
                        <a:solidFill>
                          <a:srgbClr val="000000"/>
                        </a:solidFill>
                        <a:effectLst/>
                        <a:latin typeface="Aptos Narrow" panose="020B0004020202020204" pitchFamily="34" charset="0"/>
                      </a:endParaRPr>
                    </a:p>
                  </a:txBody>
                  <a:tcPr marL="3794" marR="3794" marT="3794" marB="0" anchor="b"/>
                </a:tc>
                <a:extLst>
                  <a:ext uri="{0D108BD9-81ED-4DB2-BD59-A6C34878D82A}">
                    <a16:rowId xmlns:a16="http://schemas.microsoft.com/office/drawing/2014/main" val="2197499123"/>
                  </a:ext>
                </a:extLst>
              </a:tr>
              <a:tr h="251176">
                <a:tc>
                  <a:txBody>
                    <a:bodyPr/>
                    <a:lstStyle/>
                    <a:p>
                      <a:pPr algn="l" fontAlgn="b">
                        <a:buNone/>
                      </a:pPr>
                      <a:r>
                        <a:rPr lang="tr-TR" sz="1300" u="none" strike="noStrike">
                          <a:effectLst/>
                        </a:rPr>
                        <a:t>Bilgisayar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rowSpan="9">
                  <a:txBody>
                    <a:bodyPr/>
                    <a:lstStyle/>
                    <a:p>
                      <a:pPr algn="ctr" fontAlgn="ctr">
                        <a:buNone/>
                      </a:pPr>
                      <a:r>
                        <a:rPr lang="tr-TR" sz="1300" u="none" strike="noStrike" dirty="0">
                          <a:effectLst/>
                        </a:rPr>
                        <a:t>Lisans</a:t>
                      </a:r>
                      <a:endParaRPr lang="tr-TR" sz="1300" b="0" i="0" u="none" strike="noStrike" dirty="0">
                        <a:solidFill>
                          <a:srgbClr val="000000"/>
                        </a:solidFill>
                        <a:effectLst/>
                        <a:latin typeface="Aptos Narrow" panose="020B0004020202020204" pitchFamily="34" charset="0"/>
                      </a:endParaRPr>
                    </a:p>
                  </a:txBody>
                  <a:tcPr marL="3794" marR="3794" marT="3794" marB="0" anchor="ctr"/>
                </a:tc>
                <a:extLst>
                  <a:ext uri="{0D108BD9-81ED-4DB2-BD59-A6C34878D82A}">
                    <a16:rowId xmlns:a16="http://schemas.microsoft.com/office/drawing/2014/main" val="4075910193"/>
                  </a:ext>
                </a:extLst>
              </a:tr>
              <a:tr h="251176">
                <a:tc>
                  <a:txBody>
                    <a:bodyPr/>
                    <a:lstStyle/>
                    <a:p>
                      <a:pPr algn="l" fontAlgn="b">
                        <a:buNone/>
                      </a:pPr>
                      <a:r>
                        <a:rPr lang="tr-TR" sz="1300" u="none" strike="noStrike">
                          <a:effectLst/>
                        </a:rPr>
                        <a:t>Elektrik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2854738390"/>
                  </a:ext>
                </a:extLst>
              </a:tr>
              <a:tr h="251176">
                <a:tc>
                  <a:txBody>
                    <a:bodyPr/>
                    <a:lstStyle/>
                    <a:p>
                      <a:pPr algn="l" fontAlgn="b">
                        <a:buNone/>
                      </a:pPr>
                      <a:r>
                        <a:rPr lang="tr-TR" sz="1300" u="none" strike="noStrike" dirty="0">
                          <a:effectLst/>
                        </a:rPr>
                        <a:t>Elektronik Mühendisliği</a:t>
                      </a:r>
                      <a:endParaRPr lang="tr-TR" sz="1300" b="0" i="0" u="none" strike="noStrike" dirty="0">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36915503"/>
                  </a:ext>
                </a:extLst>
              </a:tr>
              <a:tr h="251176">
                <a:tc>
                  <a:txBody>
                    <a:bodyPr/>
                    <a:lstStyle/>
                    <a:p>
                      <a:pPr algn="l" fontAlgn="b">
                        <a:buNone/>
                      </a:pPr>
                      <a:r>
                        <a:rPr lang="tr-TR" sz="1300" u="none" strike="noStrike">
                          <a:effectLst/>
                        </a:rPr>
                        <a:t>Elektrik Elektronik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1259649672"/>
                  </a:ext>
                </a:extLst>
              </a:tr>
              <a:tr h="251176">
                <a:tc>
                  <a:txBody>
                    <a:bodyPr/>
                    <a:lstStyle/>
                    <a:p>
                      <a:pPr algn="l" fontAlgn="b">
                        <a:buNone/>
                      </a:pPr>
                      <a:r>
                        <a:rPr lang="tr-TR" sz="1300" u="none" strike="noStrike">
                          <a:effectLst/>
                        </a:rPr>
                        <a:t>Elektronik ve Haberleşme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2067628900"/>
                  </a:ext>
                </a:extLst>
              </a:tr>
              <a:tr h="251176">
                <a:tc>
                  <a:txBody>
                    <a:bodyPr/>
                    <a:lstStyle/>
                    <a:p>
                      <a:pPr algn="l" fontAlgn="b">
                        <a:buNone/>
                      </a:pPr>
                      <a:r>
                        <a:rPr lang="tr-TR" sz="1300" u="none" strike="noStrike">
                          <a:effectLst/>
                        </a:rPr>
                        <a:t>Fizik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3935560654"/>
                  </a:ext>
                </a:extLst>
              </a:tr>
              <a:tr h="251176">
                <a:tc>
                  <a:txBody>
                    <a:bodyPr/>
                    <a:lstStyle/>
                    <a:p>
                      <a:pPr algn="l" fontAlgn="b">
                        <a:buNone/>
                      </a:pPr>
                      <a:r>
                        <a:rPr lang="tr-TR" sz="1300" u="none" strike="noStrike">
                          <a:effectLst/>
                        </a:rPr>
                        <a:t>Makine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638459903"/>
                  </a:ext>
                </a:extLst>
              </a:tr>
              <a:tr h="251176">
                <a:tc>
                  <a:txBody>
                    <a:bodyPr/>
                    <a:lstStyle/>
                    <a:p>
                      <a:pPr algn="l" fontAlgn="b">
                        <a:buNone/>
                      </a:pPr>
                      <a:r>
                        <a:rPr lang="tr-TR" sz="1300" u="none" strike="noStrike" dirty="0" err="1">
                          <a:effectLst/>
                        </a:rPr>
                        <a:t>Tıb</a:t>
                      </a:r>
                      <a:r>
                        <a:rPr lang="tr-TR" sz="1300" u="none" strike="noStrike" dirty="0">
                          <a:effectLst/>
                        </a:rPr>
                        <a:t> Mühendisliği</a:t>
                      </a:r>
                      <a:endParaRPr lang="tr-TR" sz="1300" b="0" i="0" u="none" strike="noStrike" dirty="0">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2688549975"/>
                  </a:ext>
                </a:extLst>
              </a:tr>
              <a:tr h="251176">
                <a:tc>
                  <a:txBody>
                    <a:bodyPr/>
                    <a:lstStyle/>
                    <a:p>
                      <a:pPr algn="l" fontAlgn="b">
                        <a:buNone/>
                      </a:pPr>
                      <a:r>
                        <a:rPr lang="tr-TR" sz="1300" u="none" strike="noStrike">
                          <a:effectLst/>
                        </a:rPr>
                        <a:t>Yazılım Mühendisliği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4013505800"/>
                  </a:ext>
                </a:extLst>
              </a:tr>
              <a:tr h="251176">
                <a:tc>
                  <a:txBody>
                    <a:bodyPr/>
                    <a:lstStyle/>
                    <a:p>
                      <a:pPr algn="l" fontAlgn="b">
                        <a:buNone/>
                      </a:pPr>
                      <a:r>
                        <a:rPr lang="tr-TR" sz="1300" u="none" strike="noStrike">
                          <a:effectLst/>
                        </a:rPr>
                        <a:t>Bilgisayar Teknolojisi</a:t>
                      </a:r>
                      <a:endParaRPr lang="tr-TR" sz="1300" b="0" i="0" u="none" strike="noStrike">
                        <a:solidFill>
                          <a:srgbClr val="000000"/>
                        </a:solidFill>
                        <a:effectLst/>
                        <a:latin typeface="Aptos Narrow" panose="020B0004020202020204" pitchFamily="34" charset="0"/>
                      </a:endParaRPr>
                    </a:p>
                  </a:txBody>
                  <a:tcPr marL="3794" marR="3794" marT="3794" marB="0" anchor="b"/>
                </a:tc>
                <a:tc rowSpan="6">
                  <a:txBody>
                    <a:bodyPr/>
                    <a:lstStyle/>
                    <a:p>
                      <a:pPr algn="ctr" fontAlgn="b">
                        <a:buNone/>
                      </a:pPr>
                      <a:r>
                        <a:rPr lang="tr-TR" sz="1300" u="none" strike="noStrike" dirty="0">
                          <a:effectLst/>
                        </a:rPr>
                        <a:t>Ön Lisans</a:t>
                      </a:r>
                      <a:endParaRPr lang="tr-TR" sz="1300" b="0" i="0" u="none" strike="noStrike" dirty="0">
                        <a:solidFill>
                          <a:srgbClr val="000000"/>
                        </a:solidFill>
                        <a:effectLst/>
                        <a:latin typeface="Aptos Narrow" panose="020B0004020202020204" pitchFamily="34" charset="0"/>
                      </a:endParaRPr>
                    </a:p>
                  </a:txBody>
                  <a:tcPr marL="3794" marR="3794" marT="3794" marB="0" anchor="ctr"/>
                </a:tc>
                <a:extLst>
                  <a:ext uri="{0D108BD9-81ED-4DB2-BD59-A6C34878D82A}">
                    <a16:rowId xmlns:a16="http://schemas.microsoft.com/office/drawing/2014/main" val="1148145764"/>
                  </a:ext>
                </a:extLst>
              </a:tr>
              <a:tr h="251176">
                <a:tc>
                  <a:txBody>
                    <a:bodyPr/>
                    <a:lstStyle/>
                    <a:p>
                      <a:pPr algn="l" fontAlgn="b">
                        <a:buNone/>
                      </a:pPr>
                      <a:r>
                        <a:rPr lang="tr-TR" sz="1300" u="none" strike="noStrike">
                          <a:effectLst/>
                        </a:rPr>
                        <a:t>Biyomedikal Cihaz Teknoloji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811939613"/>
                  </a:ext>
                </a:extLst>
              </a:tr>
              <a:tr h="251176">
                <a:tc>
                  <a:txBody>
                    <a:bodyPr/>
                    <a:lstStyle/>
                    <a:p>
                      <a:pPr algn="l" fontAlgn="b">
                        <a:buNone/>
                      </a:pPr>
                      <a:r>
                        <a:rPr lang="tr-TR" sz="1300" u="none" strike="noStrike" dirty="0">
                          <a:effectLst/>
                        </a:rPr>
                        <a:t>Elektrikli Cihaz Teknolojisi</a:t>
                      </a:r>
                      <a:endParaRPr lang="tr-TR" sz="1300" b="0" i="0" u="none" strike="noStrike" dirty="0">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3153702150"/>
                  </a:ext>
                </a:extLst>
              </a:tr>
              <a:tr h="251176">
                <a:tc>
                  <a:txBody>
                    <a:bodyPr/>
                    <a:lstStyle/>
                    <a:p>
                      <a:pPr algn="l" fontAlgn="b">
                        <a:buNone/>
                      </a:pPr>
                      <a:r>
                        <a:rPr lang="tr-TR" sz="1300" u="none" strike="noStrike" dirty="0">
                          <a:effectLst/>
                        </a:rPr>
                        <a:t>Elektronik Teknolojisi</a:t>
                      </a:r>
                      <a:endParaRPr lang="tr-TR" sz="1300" b="0" i="0" u="none" strike="noStrike" dirty="0">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3717782591"/>
                  </a:ext>
                </a:extLst>
              </a:tr>
              <a:tr h="251176">
                <a:tc>
                  <a:txBody>
                    <a:bodyPr/>
                    <a:lstStyle/>
                    <a:p>
                      <a:pPr algn="l" fontAlgn="b">
                        <a:buNone/>
                      </a:pPr>
                      <a:r>
                        <a:rPr lang="tr-TR" sz="1300" u="none" strike="noStrike">
                          <a:effectLst/>
                        </a:rPr>
                        <a:t>Makine</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906597779"/>
                  </a:ext>
                </a:extLst>
              </a:tr>
              <a:tr h="251176">
                <a:tc>
                  <a:txBody>
                    <a:bodyPr/>
                    <a:lstStyle/>
                    <a:p>
                      <a:pPr algn="l" fontAlgn="b">
                        <a:buNone/>
                      </a:pPr>
                      <a:r>
                        <a:rPr lang="tr-TR" sz="1300" u="none" strike="noStrike" dirty="0">
                          <a:effectLst/>
                        </a:rPr>
                        <a:t>Mekatronik</a:t>
                      </a:r>
                      <a:endParaRPr lang="tr-TR" sz="1300" b="0" i="0" u="none" strike="noStrike" dirty="0">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695412669"/>
                  </a:ext>
                </a:extLst>
              </a:tr>
              <a:tr h="251176">
                <a:tc>
                  <a:txBody>
                    <a:bodyPr/>
                    <a:lstStyle/>
                    <a:p>
                      <a:pPr algn="l" fontAlgn="b">
                        <a:buNone/>
                      </a:pPr>
                      <a:r>
                        <a:rPr lang="tr-TR" sz="1300" u="none" strike="noStrike">
                          <a:effectLst/>
                        </a:rPr>
                        <a:t>Bilgisayar</a:t>
                      </a:r>
                      <a:endParaRPr lang="tr-TR" sz="1300" b="0" i="0" u="none" strike="noStrike">
                        <a:solidFill>
                          <a:srgbClr val="000000"/>
                        </a:solidFill>
                        <a:effectLst/>
                        <a:latin typeface="Aptos Narrow" panose="020B0004020202020204" pitchFamily="34" charset="0"/>
                      </a:endParaRPr>
                    </a:p>
                  </a:txBody>
                  <a:tcPr marL="3794" marR="3794" marT="3794" marB="0" anchor="b"/>
                </a:tc>
                <a:tc rowSpan="4">
                  <a:txBody>
                    <a:bodyPr/>
                    <a:lstStyle/>
                    <a:p>
                      <a:pPr algn="ctr" fontAlgn="b">
                        <a:buNone/>
                      </a:pPr>
                      <a:r>
                        <a:rPr lang="tr-TR" sz="1300" u="none" strike="noStrike" dirty="0">
                          <a:effectLst/>
                        </a:rPr>
                        <a:t>Ortaöğretim</a:t>
                      </a:r>
                      <a:endParaRPr lang="tr-TR" sz="1300" b="0" i="0" u="none" strike="noStrike" dirty="0">
                        <a:solidFill>
                          <a:srgbClr val="000000"/>
                        </a:solidFill>
                        <a:effectLst/>
                        <a:latin typeface="Aptos Narrow" panose="020B0004020202020204" pitchFamily="34" charset="0"/>
                      </a:endParaRPr>
                    </a:p>
                  </a:txBody>
                  <a:tcPr marL="3794" marR="3794" marT="3794" marB="0" anchor="ctr"/>
                </a:tc>
                <a:extLst>
                  <a:ext uri="{0D108BD9-81ED-4DB2-BD59-A6C34878D82A}">
                    <a16:rowId xmlns:a16="http://schemas.microsoft.com/office/drawing/2014/main" val="523277608"/>
                  </a:ext>
                </a:extLst>
              </a:tr>
              <a:tr h="251176">
                <a:tc>
                  <a:txBody>
                    <a:bodyPr/>
                    <a:lstStyle/>
                    <a:p>
                      <a:pPr algn="l" fontAlgn="b">
                        <a:buNone/>
                      </a:pPr>
                      <a:r>
                        <a:rPr lang="tr-TR" sz="1300" u="none" strike="noStrike">
                          <a:effectLst/>
                        </a:rPr>
                        <a:t>Biyomedikal Cihaz Teknolojileri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419572124"/>
                  </a:ext>
                </a:extLst>
              </a:tr>
              <a:tr h="251176">
                <a:tc>
                  <a:txBody>
                    <a:bodyPr/>
                    <a:lstStyle/>
                    <a:p>
                      <a:pPr algn="l" fontAlgn="b">
                        <a:buNone/>
                      </a:pPr>
                      <a:r>
                        <a:rPr lang="tr-TR" sz="1300" u="none" strike="noStrike">
                          <a:effectLst/>
                        </a:rPr>
                        <a:t>Elektrik-Elektronik Teknolojisi</a:t>
                      </a:r>
                      <a:endParaRPr lang="tr-TR" sz="1300" b="0" i="0" u="none" strike="noStrike">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633156145"/>
                  </a:ext>
                </a:extLst>
              </a:tr>
              <a:tr h="251176">
                <a:tc>
                  <a:txBody>
                    <a:bodyPr/>
                    <a:lstStyle/>
                    <a:p>
                      <a:pPr algn="l" fontAlgn="b">
                        <a:buNone/>
                      </a:pPr>
                      <a:r>
                        <a:rPr lang="tr-TR" sz="1300" u="none" strike="noStrike" dirty="0">
                          <a:effectLst/>
                        </a:rPr>
                        <a:t>Makine Teknolojisi</a:t>
                      </a:r>
                      <a:endParaRPr lang="tr-TR" sz="1300" b="0" i="0" u="none" strike="noStrike" dirty="0">
                        <a:solidFill>
                          <a:srgbClr val="000000"/>
                        </a:solidFill>
                        <a:effectLst/>
                        <a:latin typeface="Aptos Narrow" panose="020B0004020202020204" pitchFamily="34" charset="0"/>
                      </a:endParaRPr>
                    </a:p>
                  </a:txBody>
                  <a:tcPr marL="3794" marR="3794" marT="3794" marB="0" anchor="b"/>
                </a:tc>
                <a:tc vMerge="1">
                  <a:txBody>
                    <a:bodyPr/>
                    <a:lstStyle/>
                    <a:p>
                      <a:endParaRPr lang="tr-TR"/>
                    </a:p>
                  </a:txBody>
                  <a:tcPr/>
                </a:tc>
                <a:extLst>
                  <a:ext uri="{0D108BD9-81ED-4DB2-BD59-A6C34878D82A}">
                    <a16:rowId xmlns:a16="http://schemas.microsoft.com/office/drawing/2014/main" val="3716406213"/>
                  </a:ext>
                </a:extLst>
              </a:tr>
            </a:tbl>
          </a:graphicData>
        </a:graphic>
      </p:graphicFrame>
    </p:spTree>
    <p:extLst>
      <p:ext uri="{BB962C8B-B14F-4D97-AF65-F5344CB8AC3E}">
        <p14:creationId xmlns:p14="http://schemas.microsoft.com/office/powerpoint/2010/main" val="2985960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BF3090-CD9A-8CF5-F486-BE17F1E61B9C}"/>
              </a:ext>
            </a:extLst>
          </p:cNvPr>
          <p:cNvSpPr>
            <a:spLocks noGrp="1"/>
          </p:cNvSpPr>
          <p:nvPr>
            <p:ph type="title"/>
          </p:nvPr>
        </p:nvSpPr>
        <p:spPr>
          <a:xfrm>
            <a:off x="2231136" y="885670"/>
            <a:ext cx="7729728" cy="1188720"/>
          </a:xfrm>
        </p:spPr>
        <p:txBody>
          <a:bodyPr>
            <a:normAutofit fontScale="90000"/>
          </a:bodyPr>
          <a:lstStyle/>
          <a:p>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Teknik Servislerde Aranan Şartlar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3572C26-CCA0-6DE8-0D73-ED63E2AB52A0}"/>
              </a:ext>
            </a:extLst>
          </p:cNvPr>
          <p:cNvSpPr>
            <a:spLocks noGrp="1"/>
          </p:cNvSpPr>
          <p:nvPr>
            <p:ph idx="1"/>
          </p:nvPr>
        </p:nvSpPr>
        <p:spPr>
          <a:xfrm>
            <a:off x="2231136" y="2224443"/>
            <a:ext cx="7729728" cy="2155431"/>
          </a:xfrm>
        </p:spPr>
        <p:txBody>
          <a:bodyPr>
            <a:normAutofit fontScale="92500" lnSpcReduction="10000"/>
          </a:bodyPr>
          <a:lstStyle/>
          <a:p>
            <a:endParaRPr lang="tr-TR" dirty="0"/>
          </a:p>
          <a:p>
            <a:pPr marL="0" indent="0">
              <a:buNone/>
            </a:pPr>
            <a:r>
              <a:rPr lang="tr-TR" dirty="0">
                <a:latin typeface="Times New Roman" panose="02020603050405020304" pitchFamily="18" charset="0"/>
                <a:cs typeface="Times New Roman" panose="02020603050405020304" pitchFamily="18" charset="0"/>
              </a:rPr>
              <a:t>    Teknik Servis öncelikle aşağıdaki belgelere sahip olmalıdır.</a:t>
            </a:r>
          </a:p>
          <a:p>
            <a:r>
              <a:rPr lang="tr-TR" dirty="0">
                <a:latin typeface="Times New Roman" panose="02020603050405020304" pitchFamily="18" charset="0"/>
                <a:cs typeface="Times New Roman" panose="02020603050405020304" pitchFamily="18" charset="0"/>
              </a:rPr>
              <a:t>Teknik Servis Faaliyet Belgesi, </a:t>
            </a:r>
          </a:p>
          <a:p>
            <a:r>
              <a:rPr lang="tr-TR" dirty="0">
                <a:latin typeface="Times New Roman" panose="02020603050405020304" pitchFamily="18" charset="0"/>
                <a:cs typeface="Times New Roman" panose="02020603050405020304" pitchFamily="18" charset="0"/>
              </a:rPr>
              <a:t>Teknik Müdür Çalışma Belgesi” ve </a:t>
            </a:r>
          </a:p>
          <a:p>
            <a:r>
              <a:rPr lang="tr-TR" dirty="0">
                <a:latin typeface="Times New Roman" panose="02020603050405020304" pitchFamily="18" charset="0"/>
                <a:cs typeface="Times New Roman" panose="02020603050405020304" pitchFamily="18" charset="0"/>
              </a:rPr>
              <a:t>Teknik Personel Çalışma Belgesi</a:t>
            </a:r>
          </a:p>
          <a:p>
            <a:pPr marL="0" indent="0">
              <a:buNone/>
            </a:pPr>
            <a:r>
              <a:rPr lang="tr-TR" dirty="0">
                <a:latin typeface="Times New Roman" panose="02020603050405020304" pitchFamily="18" charset="0"/>
                <a:cs typeface="Times New Roman" panose="02020603050405020304" pitchFamily="18" charset="0"/>
              </a:rPr>
              <a:t>     </a:t>
            </a:r>
            <a:endParaRPr lang="tr-TR" dirty="0"/>
          </a:p>
          <a:p>
            <a:endParaRPr lang="tr-TR" dirty="0"/>
          </a:p>
          <a:p>
            <a:endParaRPr lang="tr-TR" dirty="0"/>
          </a:p>
        </p:txBody>
      </p:sp>
      <p:pic>
        <p:nvPicPr>
          <p:cNvPr id="5" name="Grafik 4" descr="Sözleşme ana hat">
            <a:extLst>
              <a:ext uri="{FF2B5EF4-FFF2-40B4-BE49-F238E27FC236}">
                <a16:creationId xmlns:a16="http://schemas.microsoft.com/office/drawing/2014/main" id="{C49BCC5B-62C2-1B4E-D2C1-439090D4624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58846" y="4582027"/>
            <a:ext cx="1390303" cy="1390303"/>
          </a:xfrm>
          <a:prstGeom prst="rect">
            <a:avLst/>
          </a:prstGeom>
        </p:spPr>
      </p:pic>
      <p:pic>
        <p:nvPicPr>
          <p:cNvPr id="6" name="Grafik 5" descr="Sözleşme ana hat">
            <a:extLst>
              <a:ext uri="{FF2B5EF4-FFF2-40B4-BE49-F238E27FC236}">
                <a16:creationId xmlns:a16="http://schemas.microsoft.com/office/drawing/2014/main" id="{98A75C6C-B37F-D573-285C-F1FE8A18F1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61817" y="4582026"/>
            <a:ext cx="1390303" cy="1390303"/>
          </a:xfrm>
          <a:prstGeom prst="rect">
            <a:avLst/>
          </a:prstGeom>
        </p:spPr>
      </p:pic>
      <p:pic>
        <p:nvPicPr>
          <p:cNvPr id="7" name="Grafik 6" descr="Sözleşme ana hat">
            <a:extLst>
              <a:ext uri="{FF2B5EF4-FFF2-40B4-BE49-F238E27FC236}">
                <a16:creationId xmlns:a16="http://schemas.microsoft.com/office/drawing/2014/main" id="{2A8C0126-F9CF-AFDE-79A3-73841A533AE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64788" y="4582025"/>
            <a:ext cx="1390303" cy="1390303"/>
          </a:xfrm>
          <a:prstGeom prst="rect">
            <a:avLst/>
          </a:prstGeom>
        </p:spPr>
      </p:pic>
      <p:sp>
        <p:nvSpPr>
          <p:cNvPr id="8" name="İçerik Yer Tutucusu 2">
            <a:extLst>
              <a:ext uri="{FF2B5EF4-FFF2-40B4-BE49-F238E27FC236}">
                <a16:creationId xmlns:a16="http://schemas.microsoft.com/office/drawing/2014/main" id="{ADCF1093-5C1D-2C6C-1866-ACB6B64DFD2E}"/>
              </a:ext>
            </a:extLst>
          </p:cNvPr>
          <p:cNvSpPr txBox="1">
            <a:spLocks/>
          </p:cNvSpPr>
          <p:nvPr/>
        </p:nvSpPr>
        <p:spPr>
          <a:xfrm>
            <a:off x="2798547" y="4218881"/>
            <a:ext cx="1443253" cy="29640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tr-TR" sz="1200" dirty="0">
                <a:latin typeface="Times New Roman" panose="02020603050405020304" pitchFamily="18" charset="0"/>
                <a:cs typeface="Times New Roman" panose="02020603050405020304" pitchFamily="18" charset="0"/>
              </a:rPr>
              <a:t> Teknik Servis Faaliyet Belgesi</a:t>
            </a:r>
            <a:endParaRPr lang="tr-TR" sz="1200" dirty="0"/>
          </a:p>
        </p:txBody>
      </p:sp>
      <p:sp>
        <p:nvSpPr>
          <p:cNvPr id="9" name="İçerik Yer Tutucusu 2">
            <a:extLst>
              <a:ext uri="{FF2B5EF4-FFF2-40B4-BE49-F238E27FC236}">
                <a16:creationId xmlns:a16="http://schemas.microsoft.com/office/drawing/2014/main" id="{8D15C54D-E287-B2FD-16D9-37D24056CDB5}"/>
              </a:ext>
            </a:extLst>
          </p:cNvPr>
          <p:cNvSpPr txBox="1">
            <a:spLocks/>
          </p:cNvSpPr>
          <p:nvPr/>
        </p:nvSpPr>
        <p:spPr>
          <a:xfrm>
            <a:off x="6756641" y="4215010"/>
            <a:ext cx="1390303" cy="29640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tr-TR" sz="1200" dirty="0">
                <a:latin typeface="Times New Roman" panose="02020603050405020304" pitchFamily="18" charset="0"/>
                <a:cs typeface="Times New Roman" panose="02020603050405020304" pitchFamily="18" charset="0"/>
              </a:rPr>
              <a:t>Teknik Personel Çalışma Belgesi </a:t>
            </a:r>
            <a:endParaRPr lang="tr-TR" sz="1200" dirty="0"/>
          </a:p>
        </p:txBody>
      </p:sp>
      <p:sp>
        <p:nvSpPr>
          <p:cNvPr id="10" name="İçerik Yer Tutucusu 2">
            <a:extLst>
              <a:ext uri="{FF2B5EF4-FFF2-40B4-BE49-F238E27FC236}">
                <a16:creationId xmlns:a16="http://schemas.microsoft.com/office/drawing/2014/main" id="{C7357B36-F859-3244-CB4A-B7BAF067EBF9}"/>
              </a:ext>
            </a:extLst>
          </p:cNvPr>
          <p:cNvSpPr txBox="1">
            <a:spLocks/>
          </p:cNvSpPr>
          <p:nvPr/>
        </p:nvSpPr>
        <p:spPr>
          <a:xfrm>
            <a:off x="4796415" y="4218880"/>
            <a:ext cx="1536611" cy="29640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tr-TR" sz="1200" dirty="0">
                <a:latin typeface="Times New Roman" panose="02020603050405020304" pitchFamily="18" charset="0"/>
                <a:cs typeface="Times New Roman" panose="02020603050405020304" pitchFamily="18" charset="0"/>
              </a:rPr>
              <a:t>Teknik Müdür Çalışma Belgesi</a:t>
            </a:r>
            <a:endParaRPr lang="tr-TR" sz="1200" dirty="0"/>
          </a:p>
        </p:txBody>
      </p:sp>
    </p:spTree>
    <p:extLst>
      <p:ext uri="{BB962C8B-B14F-4D97-AF65-F5344CB8AC3E}">
        <p14:creationId xmlns:p14="http://schemas.microsoft.com/office/powerpoint/2010/main" val="3747198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EDE10F-F10B-77EC-F62A-111F8E2933E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Teknik Servislerde Aranan Şartlar</a:t>
            </a:r>
            <a:endParaRPr lang="tr-TR" dirty="0"/>
          </a:p>
        </p:txBody>
      </p:sp>
      <p:sp>
        <p:nvSpPr>
          <p:cNvPr id="3" name="İçerik Yer Tutucusu 2">
            <a:extLst>
              <a:ext uri="{FF2B5EF4-FFF2-40B4-BE49-F238E27FC236}">
                <a16:creationId xmlns:a16="http://schemas.microsoft.com/office/drawing/2014/main" id="{C33C2E79-25D4-6B76-56C5-478960133401}"/>
              </a:ext>
            </a:extLst>
          </p:cNvPr>
          <p:cNvSpPr>
            <a:spLocks noGrp="1"/>
          </p:cNvSpPr>
          <p:nvPr>
            <p:ph idx="1"/>
          </p:nvPr>
        </p:nvSpPr>
        <p:spPr/>
        <p:txBody>
          <a:bodyPr/>
          <a:lstStyle/>
          <a:p>
            <a:pPr marL="0" indent="0" algn="just">
              <a:buNone/>
            </a:pPr>
            <a:r>
              <a:rPr lang="tr-TR" dirty="0">
                <a:latin typeface="Times New Roman" panose="02020603050405020304" pitchFamily="18" charset="0"/>
                <a:cs typeface="Times New Roman" panose="02020603050405020304" pitchFamily="18" charset="0"/>
              </a:rPr>
              <a:t>    Ayrıca; </a:t>
            </a:r>
          </a:p>
          <a:p>
            <a:pPr marL="0" indent="0" algn="just">
              <a:buNone/>
            </a:pPr>
            <a:r>
              <a:rPr lang="tr-TR" dirty="0">
                <a:latin typeface="Times New Roman" panose="02020603050405020304" pitchFamily="18" charset="0"/>
                <a:cs typeface="Times New Roman" panose="02020603050405020304" pitchFamily="18" charset="0"/>
              </a:rPr>
              <a:t>    Teknik Servis, Yönetmelikte belirtilen geçiş süreleri sonunda faaliyet belgesinde yazılı olmayan cihaz grubu için Yönetmelik </a:t>
            </a:r>
            <a:r>
              <a:rPr lang="tr-TR" b="1" dirty="0">
                <a:latin typeface="Times New Roman" panose="02020603050405020304" pitchFamily="18" charset="0"/>
                <a:cs typeface="Times New Roman" panose="02020603050405020304" pitchFamily="18" charset="0"/>
              </a:rPr>
              <a:t>kapsamında teknik servis hizmeti veremez.</a:t>
            </a:r>
          </a:p>
          <a:p>
            <a:pPr marL="0" indent="0" algn="just">
              <a:buNone/>
            </a:pPr>
            <a:r>
              <a:rPr lang="tr-TR" dirty="0">
                <a:latin typeface="Times New Roman" panose="02020603050405020304" pitchFamily="18" charset="0"/>
                <a:cs typeface="Times New Roman" panose="02020603050405020304" pitchFamily="18" charset="0"/>
              </a:rPr>
              <a:t>    Teknik Müdür tam zamanlı çalışan olmalıdır. Teknik Müdür birden fazla teknik       serviste bu Yönetmelik kapsamında görev yapamaz.</a:t>
            </a:r>
          </a:p>
          <a:p>
            <a:pPr marL="0" indent="0" algn="just">
              <a:buNone/>
            </a:pPr>
            <a:r>
              <a:rPr lang="tr-TR" dirty="0">
                <a:latin typeface="Times New Roman" panose="02020603050405020304" pitchFamily="18" charset="0"/>
                <a:cs typeface="Times New Roman" panose="02020603050405020304" pitchFamily="18" charset="0"/>
              </a:rPr>
              <a:t>    Teknik personel, teknik servis eğitimi kapsamında olmayan teknik servis faaliyetlerini gerçekleştiremez.</a:t>
            </a:r>
          </a:p>
          <a:p>
            <a:pPr marL="0" indent="0" algn="just">
              <a:buNone/>
            </a:pPr>
            <a:r>
              <a:rPr lang="tr-TR" dirty="0">
                <a:latin typeface="Times New Roman" panose="02020603050405020304" pitchFamily="18" charset="0"/>
                <a:cs typeface="Times New Roman" panose="02020603050405020304" pitchFamily="18" charset="0"/>
              </a:rPr>
              <a:t>    </a:t>
            </a:r>
            <a:endParaRPr lang="tr-TR" dirty="0"/>
          </a:p>
          <a:p>
            <a:pPr algn="just"/>
            <a:endParaRPr lang="tr-TR" dirty="0"/>
          </a:p>
        </p:txBody>
      </p:sp>
    </p:spTree>
    <p:extLst>
      <p:ext uri="{BB962C8B-B14F-4D97-AF65-F5344CB8AC3E}">
        <p14:creationId xmlns:p14="http://schemas.microsoft.com/office/powerpoint/2010/main" val="3837106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FEAA36-CB42-BAC0-3B9D-7719119BAEB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Teknik Servislerde Aranan Şartlar</a:t>
            </a:r>
            <a:endParaRPr lang="tr-TR" dirty="0"/>
          </a:p>
        </p:txBody>
      </p:sp>
      <p:sp>
        <p:nvSpPr>
          <p:cNvPr id="3" name="İçerik Yer Tutucusu 2">
            <a:extLst>
              <a:ext uri="{FF2B5EF4-FFF2-40B4-BE49-F238E27FC236}">
                <a16:creationId xmlns:a16="http://schemas.microsoft.com/office/drawing/2014/main" id="{193AB621-3D81-AA52-F823-E30AF6FEAB38}"/>
              </a:ext>
            </a:extLst>
          </p:cNvPr>
          <p:cNvSpPr>
            <a:spLocks noGrp="1"/>
          </p:cNvSpPr>
          <p:nvPr>
            <p:ph idx="1"/>
          </p:nvPr>
        </p:nvSpPr>
        <p:spPr/>
        <p:txBody>
          <a:bodyPr>
            <a:normAutofit fontScale="85000" lnSpcReduction="20000"/>
          </a:bodyPr>
          <a:lstStyle/>
          <a:p>
            <a:r>
              <a:rPr lang="tr-TR" dirty="0">
                <a:latin typeface="Times New Roman" panose="02020603050405020304" pitchFamily="18" charset="0"/>
                <a:cs typeface="Times New Roman" panose="02020603050405020304" pitchFamily="18" charset="0"/>
              </a:rPr>
              <a:t>Araç, gereç ve fiziki şartlar</a:t>
            </a:r>
          </a:p>
          <a:p>
            <a:r>
              <a:rPr lang="tr-TR" dirty="0">
                <a:latin typeface="Times New Roman" panose="02020603050405020304" pitchFamily="18" charset="0"/>
                <a:cs typeface="Times New Roman" panose="02020603050405020304" pitchFamily="18" charset="0"/>
              </a:rPr>
              <a:t>Belirlenmiş nitelikleri haiz yeterli sayıda personel</a:t>
            </a:r>
          </a:p>
          <a:p>
            <a:r>
              <a:rPr lang="tr-TR" dirty="0">
                <a:latin typeface="Times New Roman" panose="02020603050405020304" pitchFamily="18" charset="0"/>
                <a:cs typeface="Times New Roman" panose="02020603050405020304" pitchFamily="18" charset="0"/>
              </a:rPr>
              <a:t>Gerekli olabilecek araç ve gereç bulundurulur.</a:t>
            </a:r>
          </a:p>
          <a:p>
            <a:r>
              <a:rPr lang="tr-TR" dirty="0">
                <a:latin typeface="Times New Roman" panose="02020603050405020304" pitchFamily="18" charset="0"/>
                <a:cs typeface="Times New Roman" panose="02020603050405020304" pitchFamily="18" charset="0"/>
              </a:rPr>
              <a:t>Düzenli bakım programları oluşturulmalıdır.</a:t>
            </a:r>
          </a:p>
          <a:p>
            <a:pPr marL="0" indent="0">
              <a:buNone/>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Bünyesinde tamir atölyesi bulunanlar için;</a:t>
            </a:r>
          </a:p>
          <a:p>
            <a:pPr marL="0" indent="0">
              <a:buNone/>
            </a:pPr>
            <a:r>
              <a:rPr lang="tr-TR" dirty="0">
                <a:latin typeface="Times New Roman" panose="02020603050405020304" pitchFamily="18" charset="0"/>
                <a:cs typeface="Times New Roman" panose="02020603050405020304" pitchFamily="18" charset="0"/>
              </a:rPr>
              <a:t>     - Yeterli depolama alanları olmalıdır.</a:t>
            </a:r>
          </a:p>
          <a:p>
            <a:pPr marL="0" indent="0">
              <a:buNone/>
            </a:pPr>
            <a:r>
              <a:rPr lang="tr-TR" dirty="0">
                <a:latin typeface="Times New Roman" panose="02020603050405020304" pitchFamily="18" charset="0"/>
                <a:cs typeface="Times New Roman" panose="02020603050405020304" pitchFamily="18" charset="0"/>
              </a:rPr>
              <a:t>     - Cihazlar etiketlenmiş ve kategorize edilmiş olmalıdır.</a:t>
            </a:r>
          </a:p>
          <a:p>
            <a:pPr marL="0" indent="0">
              <a:buNone/>
            </a:pPr>
            <a:r>
              <a:rPr lang="tr-TR" dirty="0">
                <a:latin typeface="Times New Roman" panose="02020603050405020304" pitchFamily="18" charset="0"/>
                <a:cs typeface="Times New Roman" panose="02020603050405020304" pitchFamily="18" charset="0"/>
              </a:rPr>
              <a:t>     - Sıcaklık ve nem seviyeleri kontrol altında olmalıdır.</a:t>
            </a:r>
          </a:p>
          <a:p>
            <a:pPr marL="0" indent="0">
              <a:buNone/>
            </a:pPr>
            <a:r>
              <a:rPr lang="tr-TR" dirty="0">
                <a:latin typeface="Times New Roman" panose="02020603050405020304" pitchFamily="18" charset="0"/>
                <a:cs typeface="Times New Roman" panose="02020603050405020304" pitchFamily="18" charset="0"/>
              </a:rPr>
              <a:t>     - Yönetim ve müşteri ilişkileri için ayrı bir ofis alanı olmalıdır.</a:t>
            </a:r>
          </a:p>
          <a:p>
            <a:endParaRPr lang="tr-TR" dirty="0"/>
          </a:p>
        </p:txBody>
      </p:sp>
      <p:pic>
        <p:nvPicPr>
          <p:cNvPr id="1026" name="Picture 2" descr="Tech Services Icon - Transparent Tech Icon Png, Png Download - kindpng">
            <a:extLst>
              <a:ext uri="{FF2B5EF4-FFF2-40B4-BE49-F238E27FC236}">
                <a16:creationId xmlns:a16="http://schemas.microsoft.com/office/drawing/2014/main" id="{731D8F68-787D-1E2E-C5E0-F420EC7968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2173" y="2900038"/>
            <a:ext cx="2224501" cy="2209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7737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F16575-9830-1DBC-8822-F1305D3E56D1}"/>
              </a:ext>
            </a:extLst>
          </p:cNvPr>
          <p:cNvSpPr>
            <a:spLocks noGrp="1"/>
          </p:cNvSpPr>
          <p:nvPr>
            <p:ph type="title"/>
          </p:nvPr>
        </p:nvSpPr>
        <p:spPr/>
        <p:txBody>
          <a:bodyPr>
            <a:normAutofit fontScale="90000"/>
          </a:bodyPr>
          <a:lstStyle/>
          <a:p>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Teknik Servislerde Aranan Şartlar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01B7BB19-958C-0D03-67A3-308551B1D157}"/>
              </a:ext>
            </a:extLst>
          </p:cNvPr>
          <p:cNvSpPr>
            <a:spLocks noGrp="1"/>
          </p:cNvSpPr>
          <p:nvPr>
            <p:ph idx="1"/>
          </p:nvPr>
        </p:nvSpPr>
        <p:spPr>
          <a:xfrm>
            <a:off x="2231136" y="2153412"/>
            <a:ext cx="7729728" cy="3869016"/>
          </a:xfrm>
        </p:spPr>
        <p:txBody>
          <a:bodyPr>
            <a:normAutofit lnSpcReduction="10000"/>
          </a:bodyPr>
          <a:lstStyle/>
          <a:p>
            <a:pPr algn="just"/>
            <a:endParaRPr lang="tr-TR" dirty="0"/>
          </a:p>
          <a:p>
            <a:pPr marL="0" indent="0" algn="just">
              <a:buNone/>
            </a:pPr>
            <a:r>
              <a:rPr lang="tr-TR" dirty="0">
                <a:latin typeface="Times New Roman" panose="02020603050405020304" pitchFamily="18" charset="0"/>
                <a:cs typeface="Times New Roman" panose="02020603050405020304" pitchFamily="18" charset="0"/>
              </a:rPr>
              <a:t>    Yetkili teknik servis olarak faaliyet gösterilecek ise; </a:t>
            </a:r>
          </a:p>
          <a:p>
            <a:pPr algn="just"/>
            <a:r>
              <a:rPr lang="tr-TR" dirty="0">
                <a:latin typeface="Times New Roman" panose="02020603050405020304" pitchFamily="18" charset="0"/>
                <a:cs typeface="Times New Roman" panose="02020603050405020304" pitchFamily="18" charset="0"/>
              </a:rPr>
              <a:t>İmalatçı veya ithalatçı tarafından düzenlenmiş teknik servis faaliyetlerini yürütmek üzere yetkilendirildiğini gösterir belge verecektir. </a:t>
            </a:r>
          </a:p>
          <a:p>
            <a:pPr marL="0" indent="0" algn="just">
              <a:buNone/>
            </a:pPr>
            <a:r>
              <a:rPr lang="tr-TR" sz="1900" dirty="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Bu belge asgari aşağıdaki bilgileri içerecek şekilde yetkilendirildiğini gösterir şekilde ÜTS de ilgili alana yüklenir;</a:t>
            </a:r>
          </a:p>
          <a:p>
            <a:pPr algn="just"/>
            <a:r>
              <a:rPr lang="tr-TR" dirty="0">
                <a:latin typeface="Times New Roman" panose="02020603050405020304" pitchFamily="18" charset="0"/>
                <a:cs typeface="Times New Roman" panose="02020603050405020304" pitchFamily="18" charset="0"/>
              </a:rPr>
              <a:t>İmalatçı veya ithalatçının unvan ve iletişim bilgileri ile imza ve kaşesi, </a:t>
            </a:r>
          </a:p>
          <a:p>
            <a:pPr algn="just"/>
            <a:r>
              <a:rPr lang="tr-TR" dirty="0">
                <a:latin typeface="Times New Roman" panose="02020603050405020304" pitchFamily="18" charset="0"/>
                <a:cs typeface="Times New Roman" panose="02020603050405020304" pitchFamily="18" charset="0"/>
              </a:rPr>
              <a:t>Teknik servis faaliyet belgesi almak isteyen gerçek veya tüzel kişinin unvan ve iletişim bilgisi,</a:t>
            </a:r>
          </a:p>
          <a:p>
            <a:pPr algn="just"/>
            <a:r>
              <a:rPr lang="tr-TR" dirty="0">
                <a:latin typeface="Times New Roman" panose="02020603050405020304" pitchFamily="18" charset="0"/>
                <a:cs typeface="Times New Roman" panose="02020603050405020304" pitchFamily="18" charset="0"/>
              </a:rPr>
              <a:t>İlgili cihazın marka ve model bilgisi veya bu bilgileri kapsayan ifadeler.</a:t>
            </a:r>
            <a:endParaRPr lang="tr-TR" dirty="0"/>
          </a:p>
        </p:txBody>
      </p:sp>
    </p:spTree>
    <p:extLst>
      <p:ext uri="{BB962C8B-B14F-4D97-AF65-F5344CB8AC3E}">
        <p14:creationId xmlns:p14="http://schemas.microsoft.com/office/powerpoint/2010/main" val="1534365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C5C2DF-1BED-E4AB-A250-CD79C18AB188}"/>
              </a:ext>
            </a:extLst>
          </p:cNvPr>
          <p:cNvSpPr>
            <a:spLocks noGrp="1"/>
          </p:cNvSpPr>
          <p:nvPr>
            <p:ph type="title"/>
          </p:nvPr>
        </p:nvSpPr>
        <p:spPr/>
        <p:txBody>
          <a:bodyPr>
            <a:normAutofit fontScale="90000"/>
          </a:bodyPr>
          <a:lstStyle/>
          <a:p>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Teknik Servislerde Aranan Şartlar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C8C8A541-5749-9044-8C98-48AA2D847DCE}"/>
              </a:ext>
            </a:extLst>
          </p:cNvPr>
          <p:cNvSpPr>
            <a:spLocks noGrp="1"/>
          </p:cNvSpPr>
          <p:nvPr>
            <p:ph idx="1"/>
          </p:nvPr>
        </p:nvSpPr>
        <p:spPr>
          <a:xfrm>
            <a:off x="2231136" y="2153412"/>
            <a:ext cx="7729728" cy="3101983"/>
          </a:xfrm>
        </p:spPr>
        <p:txBody>
          <a:bodyPr>
            <a:normAutofit lnSpcReduction="10000"/>
          </a:bodyPr>
          <a:lstStyle/>
          <a:p>
            <a:endParaRPr lang="tr-TR" dirty="0"/>
          </a:p>
          <a:p>
            <a:r>
              <a:rPr lang="tr-TR" dirty="0">
                <a:latin typeface="Times New Roman" panose="02020603050405020304" pitchFamily="18" charset="0"/>
                <a:cs typeface="Times New Roman" panose="02020603050405020304" pitchFamily="18" charset="0"/>
              </a:rPr>
              <a:t>Dokümantasyon</a:t>
            </a:r>
          </a:p>
          <a:p>
            <a:r>
              <a:rPr lang="tr-TR" dirty="0">
                <a:latin typeface="Times New Roman" panose="02020603050405020304" pitchFamily="18" charset="0"/>
                <a:cs typeface="Times New Roman" panose="02020603050405020304" pitchFamily="18" charset="0"/>
              </a:rPr>
              <a:t>Teknik servis faaliyetinin yürütülmesi</a:t>
            </a:r>
          </a:p>
          <a:p>
            <a:r>
              <a:rPr lang="tr-TR" dirty="0">
                <a:latin typeface="Times New Roman" panose="02020603050405020304" pitchFamily="18" charset="0"/>
                <a:cs typeface="Times New Roman" panose="02020603050405020304" pitchFamily="18" charset="0"/>
              </a:rPr>
              <a:t>Kullanılan araç ve gereçlerin bakımı, onarımı ve tabi ise kalibrasyonu</a:t>
            </a:r>
          </a:p>
          <a:p>
            <a:r>
              <a:rPr lang="tr-TR" dirty="0">
                <a:latin typeface="Times New Roman" panose="02020603050405020304" pitchFamily="18" charset="0"/>
                <a:cs typeface="Times New Roman" panose="02020603050405020304" pitchFamily="18" charset="0"/>
              </a:rPr>
              <a:t>Araç ve gereç listesi</a:t>
            </a:r>
          </a:p>
          <a:p>
            <a:r>
              <a:rPr lang="tr-TR" dirty="0">
                <a:latin typeface="Times New Roman" panose="02020603050405020304" pitchFamily="18" charset="0"/>
                <a:cs typeface="Times New Roman" panose="02020603050405020304" pitchFamily="18" charset="0"/>
              </a:rPr>
              <a:t>Şikayet ve itirazların alınması ve değerlendirilmesi </a:t>
            </a:r>
          </a:p>
          <a:p>
            <a:r>
              <a:rPr lang="tr-TR" dirty="0">
                <a:latin typeface="Times New Roman" panose="02020603050405020304" pitchFamily="18" charset="0"/>
                <a:cs typeface="Times New Roman" panose="02020603050405020304" pitchFamily="18" charset="0"/>
              </a:rPr>
              <a:t>Uygun olmayan işin kontrolü</a:t>
            </a:r>
          </a:p>
          <a:p>
            <a:r>
              <a:rPr lang="tr-TR" b="1" dirty="0">
                <a:latin typeface="Times New Roman" panose="02020603050405020304" pitchFamily="18" charset="0"/>
                <a:cs typeface="Times New Roman" panose="02020603050405020304" pitchFamily="18" charset="0"/>
              </a:rPr>
              <a:t>Kılavuz’a uygun şekilde hazırlanmış rapor şablonu</a:t>
            </a:r>
          </a:p>
          <a:p>
            <a:endParaRPr lang="tr-TR" dirty="0"/>
          </a:p>
        </p:txBody>
      </p:sp>
    </p:spTree>
    <p:extLst>
      <p:ext uri="{BB962C8B-B14F-4D97-AF65-F5344CB8AC3E}">
        <p14:creationId xmlns:p14="http://schemas.microsoft.com/office/powerpoint/2010/main" val="2583607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0D60B2-23F8-030B-A3CC-EB977FB4DEF1}"/>
              </a:ext>
            </a:extLst>
          </p:cNvPr>
          <p:cNvSpPr>
            <a:spLocks noGrp="1"/>
          </p:cNvSpPr>
          <p:nvPr>
            <p:ph type="title"/>
          </p:nvPr>
        </p:nvSpPr>
        <p:spPr/>
        <p:txBody>
          <a:bodyPr>
            <a:normAutofit fontScale="90000"/>
          </a:bodyPr>
          <a:lstStyle/>
          <a:p>
            <a:br>
              <a:rPr lang="tr-TR" dirty="0"/>
            </a:br>
            <a:br>
              <a:rPr lang="tr-TR" dirty="0"/>
            </a:br>
            <a:br>
              <a:rPr lang="tr-TR" dirty="0"/>
            </a:br>
            <a:r>
              <a:rPr lang="tr-TR" sz="2700"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a:t>
            </a:r>
            <a:br>
              <a:rPr lang="tr-TR" sz="2700" dirty="0"/>
            </a:br>
            <a:br>
              <a:rPr lang="tr-TR" dirty="0"/>
            </a:br>
            <a:br>
              <a:rPr lang="tr-TR" dirty="0"/>
            </a:br>
            <a:r>
              <a:rPr lang="tr-TR" dirty="0"/>
              <a:t> </a:t>
            </a:r>
          </a:p>
        </p:txBody>
      </p:sp>
      <p:sp>
        <p:nvSpPr>
          <p:cNvPr id="3" name="İçerik Yer Tutucusu 2">
            <a:extLst>
              <a:ext uri="{FF2B5EF4-FFF2-40B4-BE49-F238E27FC236}">
                <a16:creationId xmlns:a16="http://schemas.microsoft.com/office/drawing/2014/main" id="{71526990-CD84-1117-823E-4A5FAA26B093}"/>
              </a:ext>
            </a:extLst>
          </p:cNvPr>
          <p:cNvSpPr>
            <a:spLocks noGrp="1"/>
          </p:cNvSpPr>
          <p:nvPr>
            <p:ph idx="1"/>
          </p:nvPr>
        </p:nvSpPr>
        <p:spPr/>
        <p:txBody>
          <a:bodyPr/>
          <a:lstStyle/>
          <a:p>
            <a:pPr algn="just"/>
            <a:endParaRPr lang="tr-TR" dirty="0"/>
          </a:p>
          <a:p>
            <a:pPr algn="just"/>
            <a:r>
              <a:rPr lang="tr-TR"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 26 Mayıs 2023 tarihli ve 32202 sayılı Resmi Gazetede yayımlanmıştır.</a:t>
            </a:r>
          </a:p>
          <a:p>
            <a:pPr algn="just"/>
            <a:r>
              <a:rPr lang="tr-TR" dirty="0">
                <a:latin typeface="Times New Roman" panose="02020603050405020304" pitchFamily="18" charset="0"/>
                <a:cs typeface="Times New Roman" panose="02020603050405020304" pitchFamily="18" charset="0"/>
              </a:rPr>
              <a:t>Yönetmelik’in amacı sağlık hizmet sunumu kapsamında kullanılan tıbbi cihazların taşıdığı risklerin ortadan kaldırılması, uygun ve güvenli kullanımlarının sağlanması için yürütülecek teknik servis faaliyetleri ile ilgili usul ve esasları düzenlemektedir.</a:t>
            </a:r>
          </a:p>
          <a:p>
            <a:pPr algn="just"/>
            <a:endParaRPr lang="tr-TR" dirty="0"/>
          </a:p>
          <a:p>
            <a:pPr algn="just"/>
            <a:endParaRPr lang="tr-TR" dirty="0"/>
          </a:p>
        </p:txBody>
      </p:sp>
    </p:spTree>
    <p:extLst>
      <p:ext uri="{BB962C8B-B14F-4D97-AF65-F5344CB8AC3E}">
        <p14:creationId xmlns:p14="http://schemas.microsoft.com/office/powerpoint/2010/main" val="119463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441283-552B-B00A-DDF5-47550CC0CEB9}"/>
              </a:ext>
            </a:extLst>
          </p:cNvPr>
          <p:cNvSpPr>
            <a:spLocks noGrp="1"/>
          </p:cNvSpPr>
          <p:nvPr>
            <p:ph type="title"/>
          </p:nvPr>
        </p:nvSpPr>
        <p:spPr>
          <a:xfrm>
            <a:off x="2231136" y="964692"/>
            <a:ext cx="7729728" cy="1188720"/>
          </a:xfrm>
        </p:spPr>
        <p:txBody>
          <a:bodyPr>
            <a:normAutofit fontScale="90000"/>
          </a:bodyPr>
          <a:lstStyle/>
          <a:p>
            <a:br>
              <a:rPr lang="tr-TR" dirty="0"/>
            </a:br>
            <a:r>
              <a:rPr lang="tr-TR" dirty="0">
                <a:latin typeface="Times New Roman" panose="02020603050405020304" pitchFamily="18" charset="0"/>
                <a:cs typeface="Times New Roman" panose="02020603050405020304" pitchFamily="18" charset="0"/>
              </a:rPr>
              <a:t>Teknik Servislerde Kısıtlanan Faaliyetler</a:t>
            </a:r>
            <a:br>
              <a:rPr lang="tr-TR" dirty="0"/>
            </a:br>
            <a:endParaRPr lang="tr-TR" dirty="0"/>
          </a:p>
        </p:txBody>
      </p:sp>
      <p:sp>
        <p:nvSpPr>
          <p:cNvPr id="3" name="İçerik Yer Tutucusu 2">
            <a:extLst>
              <a:ext uri="{FF2B5EF4-FFF2-40B4-BE49-F238E27FC236}">
                <a16:creationId xmlns:a16="http://schemas.microsoft.com/office/drawing/2014/main" id="{4BDEA284-4184-3464-4B26-603E3AF89162}"/>
              </a:ext>
            </a:extLst>
          </p:cNvPr>
          <p:cNvSpPr>
            <a:spLocks noGrp="1"/>
          </p:cNvSpPr>
          <p:nvPr>
            <p:ph idx="1"/>
          </p:nvPr>
        </p:nvSpPr>
        <p:spPr>
          <a:xfrm>
            <a:off x="2231136" y="2153412"/>
            <a:ext cx="7729728" cy="3101983"/>
          </a:xfrm>
        </p:spPr>
        <p:txBody>
          <a:bodyPr/>
          <a:lstStyle/>
          <a:p>
            <a:endParaRPr lang="tr-TR" dirty="0"/>
          </a:p>
          <a:p>
            <a:pPr marL="0" indent="0">
              <a:buNone/>
            </a:pPr>
            <a:r>
              <a:rPr lang="tr-TR" dirty="0">
                <a:latin typeface="Times New Roman" panose="02020603050405020304" pitchFamily="18" charset="0"/>
                <a:cs typeface="Times New Roman" panose="02020603050405020304" pitchFamily="18" charset="0"/>
              </a:rPr>
              <a:t>Teknik Servisler, (Sağlık Hizmet Sunucuları Hariç) Tıbbi Cihaz Alanına İlişkin İlgili Mevzuatı Kapsamında Yer Alan;</a:t>
            </a:r>
          </a:p>
          <a:p>
            <a:r>
              <a:rPr lang="tr-TR" dirty="0">
                <a:latin typeface="Times New Roman" panose="02020603050405020304" pitchFamily="18" charset="0"/>
                <a:cs typeface="Times New Roman" panose="02020603050405020304" pitchFamily="18" charset="0"/>
              </a:rPr>
              <a:t>Test, Kontrol ve Kalibrasyon</a:t>
            </a:r>
          </a:p>
          <a:p>
            <a:r>
              <a:rPr lang="tr-TR" dirty="0">
                <a:latin typeface="Times New Roman" panose="02020603050405020304" pitchFamily="18" charset="0"/>
                <a:cs typeface="Times New Roman" panose="02020603050405020304" pitchFamily="18" charset="0"/>
              </a:rPr>
              <a:t>Kalite Uygunluk (İyonlaştırıcı Radyasyon)</a:t>
            </a:r>
          </a:p>
          <a:p>
            <a:pPr marL="0" indent="0">
              <a:buNone/>
            </a:pPr>
            <a:r>
              <a:rPr lang="tr-TR" b="1" dirty="0">
                <a:latin typeface="Times New Roman" panose="02020603050405020304" pitchFamily="18" charset="0"/>
                <a:cs typeface="Times New Roman" panose="02020603050405020304" pitchFamily="18" charset="0"/>
              </a:rPr>
              <a:t>Faaliyetlerinde bulunamaz.</a:t>
            </a:r>
          </a:p>
          <a:p>
            <a:pPr marL="0" indent="0">
              <a:buNone/>
            </a:pPr>
            <a:r>
              <a:rPr lang="tr-TR" b="1" dirty="0">
                <a:latin typeface="Times New Roman" panose="02020603050405020304" pitchFamily="18" charset="0"/>
                <a:cs typeface="Times New Roman" panose="02020603050405020304" pitchFamily="18" charset="0"/>
              </a:rPr>
              <a:t>Faaliyet Belgeleri kapsamı dışında servis yapamazlar.</a:t>
            </a:r>
          </a:p>
        </p:txBody>
      </p:sp>
      <p:pic>
        <p:nvPicPr>
          <p:cNvPr id="5" name="Grafik 4" descr="Test tüpleri ana hat">
            <a:extLst>
              <a:ext uri="{FF2B5EF4-FFF2-40B4-BE49-F238E27FC236}">
                <a16:creationId xmlns:a16="http://schemas.microsoft.com/office/drawing/2014/main" id="{8E1EEE99-BE90-CEC6-29BA-D3932BC6553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223250" y="3429000"/>
            <a:ext cx="914400" cy="914400"/>
          </a:xfrm>
          <a:prstGeom prst="rect">
            <a:avLst/>
          </a:prstGeom>
        </p:spPr>
      </p:pic>
      <p:sp>
        <p:nvSpPr>
          <p:cNvPr id="7" name="Çarpım İşareti 6">
            <a:extLst>
              <a:ext uri="{FF2B5EF4-FFF2-40B4-BE49-F238E27FC236}">
                <a16:creationId xmlns:a16="http://schemas.microsoft.com/office/drawing/2014/main" id="{CC3D7BA5-EE84-64C4-DAF5-29C5929939FC}"/>
              </a:ext>
            </a:extLst>
          </p:cNvPr>
          <p:cNvSpPr/>
          <p:nvPr/>
        </p:nvSpPr>
        <p:spPr>
          <a:xfrm>
            <a:off x="7812961" y="3001735"/>
            <a:ext cx="1667589" cy="1786166"/>
          </a:xfrm>
          <a:prstGeom prst="mathMultiply">
            <a:avLst>
              <a:gd name="adj1" fmla="val 1318"/>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2099466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DE08CC-879D-67AA-014D-F6E7D50F9116}"/>
              </a:ext>
            </a:extLst>
          </p:cNvPr>
          <p:cNvSpPr>
            <a:spLocks noGrp="1"/>
          </p:cNvSpPr>
          <p:nvPr>
            <p:ph type="title"/>
          </p:nvPr>
        </p:nvSpPr>
        <p:spPr/>
        <p:txBody>
          <a:bodyPr>
            <a:normAutofit fontScale="90000"/>
          </a:bodyPr>
          <a:lstStyle/>
          <a:p>
            <a:br>
              <a:rPr lang="tr-TR" sz="2500" dirty="0">
                <a:latin typeface="Times New Roman" panose="02020603050405020304" pitchFamily="18" charset="0"/>
                <a:cs typeface="Times New Roman" panose="02020603050405020304" pitchFamily="18" charset="0"/>
              </a:rPr>
            </a:br>
            <a:r>
              <a:rPr lang="tr-TR" sz="2500" dirty="0">
                <a:latin typeface="Times New Roman" panose="02020603050405020304" pitchFamily="18" charset="0"/>
                <a:cs typeface="Times New Roman" panose="02020603050405020304" pitchFamily="18" charset="0"/>
              </a:rPr>
              <a:t>Teknik Servisin Yükümlülükleri</a:t>
            </a:r>
            <a:br>
              <a:rPr lang="tr-TR" dirty="0"/>
            </a:br>
            <a:endParaRPr lang="tr-TR" dirty="0"/>
          </a:p>
        </p:txBody>
      </p:sp>
      <p:sp>
        <p:nvSpPr>
          <p:cNvPr id="3" name="İçerik Yer Tutucusu 2">
            <a:extLst>
              <a:ext uri="{FF2B5EF4-FFF2-40B4-BE49-F238E27FC236}">
                <a16:creationId xmlns:a16="http://schemas.microsoft.com/office/drawing/2014/main" id="{5F059207-21C3-9575-972A-AF7A3DFE2957}"/>
              </a:ext>
            </a:extLst>
          </p:cNvPr>
          <p:cNvSpPr>
            <a:spLocks noGrp="1"/>
          </p:cNvSpPr>
          <p:nvPr>
            <p:ph idx="1"/>
          </p:nvPr>
        </p:nvSpPr>
        <p:spPr>
          <a:xfrm>
            <a:off x="2231136" y="2153412"/>
            <a:ext cx="7729728" cy="4574766"/>
          </a:xfrm>
        </p:spPr>
        <p:txBody>
          <a:bodyPr>
            <a:normAutofit/>
          </a:bodyPr>
          <a:lstStyle/>
          <a:p>
            <a:pPr marL="0" indent="0">
              <a:buNone/>
            </a:pPr>
            <a:endParaRPr lang="tr-TR" sz="1700" dirty="0">
              <a:latin typeface="Times New Roman" panose="02020603050405020304" pitchFamily="18" charset="0"/>
              <a:cs typeface="Times New Roman" panose="02020603050405020304" pitchFamily="18" charset="0"/>
            </a:endParaRPr>
          </a:p>
          <a:p>
            <a:pPr>
              <a:lnSpc>
                <a:spcPct val="120000"/>
              </a:lnSpc>
            </a:pPr>
            <a:r>
              <a:rPr lang="tr-TR" sz="1700" dirty="0">
                <a:latin typeface="Times New Roman" panose="02020603050405020304" pitchFamily="18" charset="0"/>
                <a:cs typeface="Times New Roman" panose="02020603050405020304" pitchFamily="18" charset="0"/>
              </a:rPr>
              <a:t>Teknik servis raporu  düzenleme,</a:t>
            </a:r>
          </a:p>
          <a:p>
            <a:pPr>
              <a:lnSpc>
                <a:spcPct val="120000"/>
              </a:lnSpc>
            </a:pPr>
            <a:r>
              <a:rPr lang="tr-TR" sz="1700" dirty="0">
                <a:latin typeface="Times New Roman" panose="02020603050405020304" pitchFamily="18" charset="0"/>
                <a:cs typeface="Times New Roman" panose="02020603050405020304" pitchFamily="18" charset="0"/>
              </a:rPr>
              <a:t>Teknik servis   faaliyetlerini, Yönetmelik doğrultusunda gerçekleştirme,</a:t>
            </a:r>
          </a:p>
          <a:p>
            <a:pPr>
              <a:lnSpc>
                <a:spcPct val="120000"/>
              </a:lnSpc>
            </a:pPr>
            <a:r>
              <a:rPr lang="tr-TR" sz="1700" dirty="0">
                <a:latin typeface="Times New Roman" panose="02020603050405020304" pitchFamily="18" charset="0"/>
                <a:cs typeface="Times New Roman" panose="02020603050405020304" pitchFamily="18" charset="0"/>
              </a:rPr>
              <a:t>Cihaza yerinde, uzaktan veya kendi bünyesinde müdahale etme,</a:t>
            </a:r>
          </a:p>
          <a:p>
            <a:pPr>
              <a:lnSpc>
                <a:spcPct val="120000"/>
              </a:lnSpc>
            </a:pPr>
            <a:r>
              <a:rPr lang="tr-TR" sz="1700" dirty="0">
                <a:latin typeface="Times New Roman" panose="02020603050405020304" pitchFamily="18" charset="0"/>
                <a:cs typeface="Times New Roman" panose="02020603050405020304" pitchFamily="18" charset="0"/>
              </a:rPr>
              <a:t>Faaliyetlerini kayıt altına alma,</a:t>
            </a:r>
          </a:p>
          <a:p>
            <a:pPr>
              <a:lnSpc>
                <a:spcPct val="120000"/>
              </a:lnSpc>
            </a:pPr>
            <a:r>
              <a:rPr lang="tr-TR" sz="1700" dirty="0">
                <a:latin typeface="Times New Roman" panose="02020603050405020304" pitchFamily="18" charset="0"/>
                <a:cs typeface="Times New Roman" panose="02020603050405020304" pitchFamily="18" charset="0"/>
              </a:rPr>
              <a:t>Yönetmelik gerekliliklerine uygun yedek parça kullanma,</a:t>
            </a:r>
          </a:p>
          <a:p>
            <a:pPr>
              <a:lnSpc>
                <a:spcPct val="120000"/>
              </a:lnSpc>
            </a:pPr>
            <a:r>
              <a:rPr lang="tr-TR" sz="1700" dirty="0">
                <a:latin typeface="Times New Roman" panose="02020603050405020304" pitchFamily="18" charset="0"/>
                <a:cs typeface="Times New Roman" panose="02020603050405020304" pitchFamily="18" charset="0"/>
              </a:rPr>
              <a:t>Arızalarda kullanım hatasının bulunup bulunmadığını tespit etme,</a:t>
            </a:r>
          </a:p>
          <a:p>
            <a:pPr>
              <a:lnSpc>
                <a:spcPct val="120000"/>
              </a:lnSpc>
            </a:pPr>
            <a:r>
              <a:rPr lang="tr-TR" sz="1700" dirty="0">
                <a:latin typeface="Times New Roman" panose="02020603050405020304" pitchFamily="18" charset="0"/>
                <a:cs typeface="Times New Roman" panose="02020603050405020304" pitchFamily="18" charset="0"/>
              </a:rPr>
              <a:t>Cihaza gerçekleştirilen teknik servis faaliyetinin cihazın çalışma performansını veya güvenlilik karakteristiğini etkileyebilecek nitelikte olup olmadığına karar verme.</a:t>
            </a:r>
          </a:p>
          <a:p>
            <a:endParaRPr lang="tr-TR"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469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91A7BE-5A06-302F-1D8C-BE8D3C447820}"/>
              </a:ext>
            </a:extLst>
          </p:cNvPr>
          <p:cNvSpPr>
            <a:spLocks noGrp="1"/>
          </p:cNvSpPr>
          <p:nvPr>
            <p:ph type="title"/>
          </p:nvPr>
        </p:nvSpPr>
        <p:spPr/>
        <p:txBody>
          <a:bodyPr>
            <a:normAutofit fontScale="90000"/>
          </a:bodyPr>
          <a:lstStyle/>
          <a:p>
            <a:br>
              <a:rPr lang="tr-TR" dirty="0"/>
            </a:br>
            <a:r>
              <a:rPr lang="tr-TR" dirty="0">
                <a:latin typeface="Times New Roman" panose="02020603050405020304" pitchFamily="18" charset="0"/>
                <a:cs typeface="Times New Roman" panose="02020603050405020304" pitchFamily="18" charset="0"/>
              </a:rPr>
              <a:t>Kayıtların Saklanması</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2A057566-ED96-5D69-6735-7707D3D73E46}"/>
              </a:ext>
            </a:extLst>
          </p:cNvPr>
          <p:cNvSpPr>
            <a:spLocks noGrp="1"/>
          </p:cNvSpPr>
          <p:nvPr>
            <p:ph idx="1"/>
          </p:nvPr>
        </p:nvSpPr>
        <p:spPr>
          <a:xfrm>
            <a:off x="2104136" y="2267711"/>
            <a:ext cx="6315964" cy="2551177"/>
          </a:xfrm>
        </p:spPr>
        <p:txBody>
          <a:bodyPr>
            <a:normAutofit/>
          </a:bodyPr>
          <a:lstStyle/>
          <a:p>
            <a:endParaRPr lang="tr-TR" dirty="0"/>
          </a:p>
          <a:p>
            <a:pPr marL="0" indent="0">
              <a:buNone/>
            </a:pPr>
            <a:r>
              <a:rPr lang="tr-TR" dirty="0">
                <a:latin typeface="Times New Roman" panose="02020603050405020304" pitchFamily="18" charset="0"/>
                <a:cs typeface="Times New Roman" panose="02020603050405020304" pitchFamily="18" charset="0"/>
              </a:rPr>
              <a:t>Teknik Servis;</a:t>
            </a:r>
          </a:p>
          <a:p>
            <a:r>
              <a:rPr lang="tr-TR" dirty="0">
                <a:latin typeface="Times New Roman" panose="02020603050405020304" pitchFamily="18" charset="0"/>
                <a:cs typeface="Times New Roman" panose="02020603050405020304" pitchFamily="18" charset="0"/>
              </a:rPr>
              <a:t>Hizmet verdiği sağlık hizmet sunucusu bilgilerine, </a:t>
            </a:r>
          </a:p>
          <a:p>
            <a:r>
              <a:rPr lang="tr-TR" dirty="0">
                <a:latin typeface="Times New Roman" panose="02020603050405020304" pitchFamily="18" charset="0"/>
                <a:cs typeface="Times New Roman" panose="02020603050405020304" pitchFamily="18" charset="0"/>
              </a:rPr>
              <a:t>Hizmet verdiği cihaz bilgilerine, </a:t>
            </a:r>
          </a:p>
          <a:p>
            <a:r>
              <a:rPr lang="tr-TR" dirty="0">
                <a:latin typeface="Times New Roman" panose="02020603050405020304" pitchFamily="18" charset="0"/>
                <a:cs typeface="Times New Roman" panose="02020603050405020304" pitchFamily="18" charset="0"/>
              </a:rPr>
              <a:t>Yönetmelik kapsamındaki diğer faaliyetlerine ilişkin kayıtlarını </a:t>
            </a:r>
          </a:p>
          <a:p>
            <a:pPr marL="0" indent="0">
              <a:buNone/>
            </a:pPr>
            <a:r>
              <a:rPr lang="tr-TR" b="1" dirty="0">
                <a:latin typeface="Times New Roman" panose="02020603050405020304" pitchFamily="18" charset="0"/>
                <a:cs typeface="Times New Roman" panose="02020603050405020304" pitchFamily="18" charset="0"/>
              </a:rPr>
              <a:t>ON (10) YIL BOYUNCA </a:t>
            </a:r>
            <a:r>
              <a:rPr lang="tr-TR" dirty="0">
                <a:latin typeface="Times New Roman" panose="02020603050405020304" pitchFamily="18" charset="0"/>
                <a:cs typeface="Times New Roman" panose="02020603050405020304" pitchFamily="18" charset="0"/>
              </a:rPr>
              <a:t>muhafaza eder.</a:t>
            </a:r>
          </a:p>
        </p:txBody>
      </p:sp>
      <p:pic>
        <p:nvPicPr>
          <p:cNvPr id="5" name="Grafik 4" descr="Disk düz dolguyla">
            <a:extLst>
              <a:ext uri="{FF2B5EF4-FFF2-40B4-BE49-F238E27FC236}">
                <a16:creationId xmlns:a16="http://schemas.microsoft.com/office/drawing/2014/main" id="{330CA8FC-F80A-7332-134C-1822A6E81FB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659114" y="2534920"/>
            <a:ext cx="1301750" cy="1301750"/>
          </a:xfrm>
          <a:prstGeom prst="rect">
            <a:avLst/>
          </a:prstGeom>
        </p:spPr>
      </p:pic>
    </p:spTree>
    <p:extLst>
      <p:ext uri="{BB962C8B-B14F-4D97-AF65-F5344CB8AC3E}">
        <p14:creationId xmlns:p14="http://schemas.microsoft.com/office/powerpoint/2010/main" val="435607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1F7CBB-D988-C850-5240-96DC307B3795}"/>
              </a:ext>
            </a:extLst>
          </p:cNvPr>
          <p:cNvSpPr>
            <a:spLocks noGrp="1"/>
          </p:cNvSpPr>
          <p:nvPr>
            <p:ph type="title"/>
          </p:nvPr>
        </p:nvSpPr>
        <p:spPr/>
        <p:txBody>
          <a:bodyPr>
            <a:normAutofit fontScale="90000"/>
          </a:bodyPr>
          <a:lstStyle/>
          <a:p>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Yedek Parça</a:t>
            </a:r>
            <a:br>
              <a:rPr lang="tr-TR" dirty="0"/>
            </a:br>
            <a:endParaRPr lang="tr-TR" dirty="0"/>
          </a:p>
        </p:txBody>
      </p:sp>
      <p:sp>
        <p:nvSpPr>
          <p:cNvPr id="3" name="İçerik Yer Tutucusu 2">
            <a:extLst>
              <a:ext uri="{FF2B5EF4-FFF2-40B4-BE49-F238E27FC236}">
                <a16:creationId xmlns:a16="http://schemas.microsoft.com/office/drawing/2014/main" id="{8DDD708D-78F8-81C2-8AF6-CB61C6E5F63B}"/>
              </a:ext>
            </a:extLst>
          </p:cNvPr>
          <p:cNvSpPr>
            <a:spLocks noGrp="1"/>
          </p:cNvSpPr>
          <p:nvPr>
            <p:ph idx="1"/>
          </p:nvPr>
        </p:nvSpPr>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Cihazlarda;</a:t>
            </a:r>
          </a:p>
          <a:p>
            <a:pPr algn="just"/>
            <a:r>
              <a:rPr lang="tr-TR" dirty="0">
                <a:latin typeface="Times New Roman" panose="02020603050405020304" pitchFamily="18" charset="0"/>
                <a:cs typeface="Times New Roman" panose="02020603050405020304" pitchFamily="18" charset="0"/>
              </a:rPr>
              <a:t>Güvenlilik ve çalışma performansını olumsuz etkileyecek,</a:t>
            </a:r>
          </a:p>
          <a:p>
            <a:pPr algn="just"/>
            <a:r>
              <a:rPr lang="tr-TR" dirty="0">
                <a:latin typeface="Times New Roman" panose="02020603050405020304" pitchFamily="18" charset="0"/>
                <a:cs typeface="Times New Roman" panose="02020603050405020304" pitchFamily="18" charset="0"/>
              </a:rPr>
              <a:t>Kullanım amacını değiştirecek,</a:t>
            </a:r>
          </a:p>
          <a:p>
            <a:pPr marL="0" indent="0" algn="just">
              <a:buNone/>
            </a:pPr>
            <a:r>
              <a:rPr lang="tr-TR" b="1" dirty="0">
                <a:latin typeface="Times New Roman" panose="02020603050405020304" pitchFamily="18" charset="0"/>
                <a:cs typeface="Times New Roman" panose="02020603050405020304" pitchFamily="18" charset="0"/>
              </a:rPr>
              <a:t>yedek parça kullanılamaz!</a:t>
            </a:r>
          </a:p>
          <a:p>
            <a:pPr algn="just"/>
            <a:r>
              <a:rPr lang="tr-TR" dirty="0">
                <a:latin typeface="Times New Roman" panose="02020603050405020304" pitchFamily="18" charset="0"/>
                <a:cs typeface="Times New Roman" panose="02020603050405020304" pitchFamily="18" charset="0"/>
              </a:rPr>
              <a:t>Cihazlarda, imalatçısı tarafından uygun görülen yedek parça haricindeki yedek parçanın kullanılmak istenmesi halinde, yedek parça imalatçısından </a:t>
            </a:r>
            <a:r>
              <a:rPr lang="tr-TR" b="1" dirty="0">
                <a:latin typeface="Times New Roman" panose="02020603050405020304" pitchFamily="18" charset="0"/>
                <a:cs typeface="Times New Roman" panose="02020603050405020304" pitchFamily="18" charset="0"/>
              </a:rPr>
              <a:t>Kılavuzda yer alan uygunluk beyanı alınır.</a:t>
            </a:r>
          </a:p>
          <a:p>
            <a:pPr marL="0" indent="0" algn="just">
              <a:buNone/>
            </a:pPr>
            <a:endParaRPr lang="tr-TR" dirty="0">
              <a:latin typeface="Times New Roman" panose="02020603050405020304" pitchFamily="18" charset="0"/>
              <a:cs typeface="Times New Roman" panose="02020603050405020304" pitchFamily="18" charset="0"/>
            </a:endParaRPr>
          </a:p>
        </p:txBody>
      </p:sp>
      <p:pic>
        <p:nvPicPr>
          <p:cNvPr id="5" name="Grafik 4" descr="Yapboz parçaları ana hat">
            <a:extLst>
              <a:ext uri="{FF2B5EF4-FFF2-40B4-BE49-F238E27FC236}">
                <a16:creationId xmlns:a16="http://schemas.microsoft.com/office/drawing/2014/main" id="{05C7C783-2EA4-FF27-A7A3-F89C562260B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39200" y="2638044"/>
            <a:ext cx="1238250" cy="1238250"/>
          </a:xfrm>
          <a:prstGeom prst="rect">
            <a:avLst/>
          </a:prstGeom>
        </p:spPr>
      </p:pic>
    </p:spTree>
    <p:extLst>
      <p:ext uri="{BB962C8B-B14F-4D97-AF65-F5344CB8AC3E}">
        <p14:creationId xmlns:p14="http://schemas.microsoft.com/office/powerpoint/2010/main" val="3179767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F5D02A-8ADE-B7E7-FDD3-C5750E95D24F}"/>
              </a:ext>
            </a:extLst>
          </p:cNvPr>
          <p:cNvSpPr>
            <a:spLocks noGrp="1"/>
          </p:cNvSpPr>
          <p:nvPr>
            <p:ph type="title"/>
          </p:nvPr>
        </p:nvSpPr>
        <p:spPr>
          <a:xfrm>
            <a:off x="1954922" y="126470"/>
            <a:ext cx="7729728" cy="1188720"/>
          </a:xfrm>
        </p:spPr>
        <p:txBody>
          <a:bodyPr/>
          <a:lstStyle/>
          <a:p>
            <a:r>
              <a:rPr lang="tr-TR" dirty="0">
                <a:latin typeface="Times New Roman" panose="02020603050405020304" pitchFamily="18" charset="0"/>
                <a:cs typeface="Times New Roman" panose="02020603050405020304" pitchFamily="18" charset="0"/>
              </a:rPr>
              <a:t>Geçiş Hükümleri</a:t>
            </a:r>
          </a:p>
        </p:txBody>
      </p:sp>
      <p:sp>
        <p:nvSpPr>
          <p:cNvPr id="3" name="İçerik Yer Tutucusu 2">
            <a:extLst>
              <a:ext uri="{FF2B5EF4-FFF2-40B4-BE49-F238E27FC236}">
                <a16:creationId xmlns:a16="http://schemas.microsoft.com/office/drawing/2014/main" id="{C67D0D2F-4422-EB40-7CAC-3637AD895C41}"/>
              </a:ext>
            </a:extLst>
          </p:cNvPr>
          <p:cNvSpPr>
            <a:spLocks noGrp="1"/>
          </p:cNvSpPr>
          <p:nvPr>
            <p:ph idx="1"/>
          </p:nvPr>
        </p:nvSpPr>
        <p:spPr>
          <a:xfrm>
            <a:off x="2231136" y="2153412"/>
            <a:ext cx="7729728" cy="3853067"/>
          </a:xfrm>
        </p:spPr>
        <p:txBody>
          <a:bodyPr>
            <a:normAutofit fontScale="85000" lnSpcReduction="20000"/>
          </a:bodyPr>
          <a:lstStyle/>
          <a:p>
            <a:endParaRPr lang="tr-TR" dirty="0"/>
          </a:p>
          <a:p>
            <a:pPr marL="0" indent="0">
              <a:buNone/>
            </a:pPr>
            <a:r>
              <a:rPr lang="tr-TR" dirty="0">
                <a:latin typeface="Times New Roman" panose="02020603050405020304" pitchFamily="18" charset="0"/>
                <a:cs typeface="Times New Roman" panose="02020603050405020304" pitchFamily="18" charset="0"/>
              </a:rPr>
              <a:t>En az orta öğretim mezunu,</a:t>
            </a:r>
          </a:p>
          <a:p>
            <a:r>
              <a:rPr lang="tr-TR" dirty="0">
                <a:latin typeface="Times New Roman" panose="02020603050405020304" pitchFamily="18" charset="0"/>
                <a:cs typeface="Times New Roman" panose="02020603050405020304" pitchFamily="18" charset="0"/>
              </a:rPr>
              <a:t>31/12/2029 tarihi bitimine kadar teknik personel olarak toplamda en az bir yıl görev alınması gerekmektedir.</a:t>
            </a:r>
          </a:p>
          <a:p>
            <a:r>
              <a:rPr lang="tr-TR" b="1" dirty="0">
                <a:latin typeface="Times New Roman" panose="02020603050405020304" pitchFamily="18" charset="0"/>
                <a:cs typeface="Times New Roman" panose="02020603050405020304" pitchFamily="18" charset="0"/>
              </a:rPr>
              <a:t>Yönetmeliğin yayımlandığı tarih itibarıyla </a:t>
            </a:r>
            <a:r>
              <a:rPr lang="tr-TR" dirty="0">
                <a:latin typeface="Times New Roman" panose="02020603050405020304" pitchFamily="18" charset="0"/>
                <a:cs typeface="Times New Roman" panose="02020603050405020304" pitchFamily="18" charset="0"/>
              </a:rPr>
              <a:t>son on yılda tıbbi cihazların teknik servis faaliyetleri  alanında en az üç yıl tecrübeli kişiler;</a:t>
            </a:r>
          </a:p>
          <a:p>
            <a:r>
              <a:rPr lang="tr-TR" dirty="0">
                <a:latin typeface="Times New Roman" panose="02020603050405020304" pitchFamily="18" charset="0"/>
                <a:cs typeface="Times New Roman" panose="02020603050405020304" pitchFamily="18" charset="0"/>
              </a:rPr>
              <a:t>1/1/2028 tarihine kadar </a:t>
            </a:r>
            <a:r>
              <a:rPr lang="tr-TR" b="1" dirty="0">
                <a:latin typeface="Times New Roman" panose="02020603050405020304" pitchFamily="18" charset="0"/>
                <a:cs typeface="Times New Roman" panose="02020603050405020304" pitchFamily="18" charset="0"/>
              </a:rPr>
              <a:t>tecrübeye sahip olduğu alanlarda </a:t>
            </a:r>
            <a:r>
              <a:rPr lang="tr-TR" dirty="0">
                <a:latin typeface="Times New Roman" panose="02020603050405020304" pitchFamily="18" charset="0"/>
                <a:cs typeface="Times New Roman" panose="02020603050405020304" pitchFamily="18" charset="0"/>
              </a:rPr>
              <a:t>Yönetmeliğin </a:t>
            </a:r>
            <a:r>
              <a:rPr lang="tr-TR" b="1" dirty="0">
                <a:latin typeface="Times New Roman" panose="02020603050405020304" pitchFamily="18" charset="0"/>
                <a:cs typeface="Times New Roman" panose="02020603050405020304" pitchFamily="18" charset="0"/>
              </a:rPr>
              <a:t>mezuniyet şartından muafiyet kazanmak için </a:t>
            </a:r>
            <a:r>
              <a:rPr lang="tr-TR" dirty="0">
                <a:latin typeface="Times New Roman" panose="02020603050405020304" pitchFamily="18" charset="0"/>
                <a:cs typeface="Times New Roman" panose="02020603050405020304" pitchFamily="18" charset="0"/>
              </a:rPr>
              <a:t>başvuru yapabilir</a:t>
            </a:r>
          </a:p>
          <a:p>
            <a:r>
              <a:rPr lang="tr-TR" dirty="0">
                <a:latin typeface="Times New Roman" panose="02020603050405020304" pitchFamily="18" charset="0"/>
                <a:cs typeface="Times New Roman" panose="02020603050405020304" pitchFamily="18" charset="0"/>
              </a:rPr>
              <a:t>Cihazların teknik servis faaliyetlerinin bu Yönetmeliğe uygunluğu </a:t>
            </a:r>
            <a:r>
              <a:rPr lang="tr-TR" b="1" dirty="0">
                <a:latin typeface="Times New Roman" panose="02020603050405020304" pitchFamily="18" charset="0"/>
                <a:cs typeface="Times New Roman" panose="02020603050405020304" pitchFamily="18" charset="0"/>
              </a:rPr>
              <a:t>01/01/2026 tarihine kadar sağlanır.</a:t>
            </a:r>
          </a:p>
          <a:p>
            <a:r>
              <a:rPr lang="tr-TR" dirty="0">
                <a:latin typeface="Times New Roman" panose="02020603050405020304" pitchFamily="18" charset="0"/>
                <a:cs typeface="Times New Roman" panose="02020603050405020304" pitchFamily="18" charset="0"/>
              </a:rPr>
              <a:t>Yönetmelik’in yayımlandığı tarih itibarıyla son on yılda toplamda en az üç yıl teknik servis faaliyetini gerçekleştiren kişi olarak düzenlenmiş altında imzasının bulunduğu her takvim yılı için bir adet olmak üzere toplamda en az üç adet teknik servis raporu (</a:t>
            </a:r>
            <a:r>
              <a:rPr lang="tr-TR" dirty="0" err="1">
                <a:latin typeface="Times New Roman" panose="02020603050405020304" pitchFamily="18" charset="0"/>
                <a:cs typeface="Times New Roman" panose="02020603050405020304" pitchFamily="18" charset="0"/>
              </a:rPr>
              <a:t>Klavuzda</a:t>
            </a:r>
            <a:r>
              <a:rPr lang="tr-TR" dirty="0">
                <a:latin typeface="Times New Roman" panose="02020603050405020304" pitchFamily="18" charset="0"/>
                <a:cs typeface="Times New Roman" panose="02020603050405020304" pitchFamily="18" charset="0"/>
              </a:rPr>
              <a:t> yer alan ilave açıklama)</a:t>
            </a:r>
          </a:p>
          <a:p>
            <a:pPr marL="0" indent="0">
              <a:buNone/>
            </a:pPr>
            <a:r>
              <a:rPr lang="tr-TR" dirty="0">
                <a:latin typeface="Times New Roman" panose="02020603050405020304" pitchFamily="18" charset="0"/>
                <a:cs typeface="Times New Roman" panose="02020603050405020304" pitchFamily="18" charset="0"/>
              </a:rPr>
              <a:t>     NOT: </a:t>
            </a:r>
            <a:r>
              <a:rPr lang="tr-TR" b="1" dirty="0">
                <a:latin typeface="Times New Roman" panose="02020603050405020304" pitchFamily="18" charset="0"/>
                <a:cs typeface="Times New Roman" panose="02020603050405020304" pitchFamily="18" charset="0"/>
              </a:rPr>
              <a:t>Geçici 1. maddeden yararlanmak için bireysel başvuru yapılmayacaktır.</a:t>
            </a:r>
          </a:p>
          <a:p>
            <a:endParaRPr lang="tr-TR" dirty="0"/>
          </a:p>
        </p:txBody>
      </p:sp>
      <p:cxnSp>
        <p:nvCxnSpPr>
          <p:cNvPr id="4" name="Düz Ok Bağlayıcısı 3">
            <a:extLst>
              <a:ext uri="{FF2B5EF4-FFF2-40B4-BE49-F238E27FC236}">
                <a16:creationId xmlns:a16="http://schemas.microsoft.com/office/drawing/2014/main" id="{A0FF47DA-60AD-D12C-4042-524145E53C5C}"/>
              </a:ext>
            </a:extLst>
          </p:cNvPr>
          <p:cNvCxnSpPr/>
          <p:nvPr/>
        </p:nvCxnSpPr>
        <p:spPr>
          <a:xfrm>
            <a:off x="353147" y="1954924"/>
            <a:ext cx="11130455" cy="0"/>
          </a:xfrm>
          <a:prstGeom prst="straightConnector1">
            <a:avLst/>
          </a:prstGeom>
          <a:ln>
            <a:headEnd type="triangle"/>
            <a:tailEnd type="triangle"/>
          </a:ln>
        </p:spPr>
        <p:style>
          <a:lnRef idx="1">
            <a:schemeClr val="accent6"/>
          </a:lnRef>
          <a:fillRef idx="0">
            <a:schemeClr val="accent6"/>
          </a:fillRef>
          <a:effectRef idx="0">
            <a:schemeClr val="accent6"/>
          </a:effectRef>
          <a:fontRef idx="minor">
            <a:schemeClr val="tx1"/>
          </a:fontRef>
        </p:style>
      </p:cxnSp>
      <p:cxnSp>
        <p:nvCxnSpPr>
          <p:cNvPr id="5" name="Düz Bağlayıcı 4">
            <a:extLst>
              <a:ext uri="{FF2B5EF4-FFF2-40B4-BE49-F238E27FC236}">
                <a16:creationId xmlns:a16="http://schemas.microsoft.com/office/drawing/2014/main" id="{A73A8426-7C74-DC18-0EF6-E5CFF0C3373A}"/>
              </a:ext>
            </a:extLst>
          </p:cNvPr>
          <p:cNvCxnSpPr/>
          <p:nvPr/>
        </p:nvCxnSpPr>
        <p:spPr>
          <a:xfrm>
            <a:off x="819281" y="1792211"/>
            <a:ext cx="0" cy="321617"/>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Düz Bağlayıcı 5">
            <a:extLst>
              <a:ext uri="{FF2B5EF4-FFF2-40B4-BE49-F238E27FC236}">
                <a16:creationId xmlns:a16="http://schemas.microsoft.com/office/drawing/2014/main" id="{B662CE37-FABA-71D1-D162-F4460FC27397}"/>
              </a:ext>
            </a:extLst>
          </p:cNvPr>
          <p:cNvCxnSpPr/>
          <p:nvPr/>
        </p:nvCxnSpPr>
        <p:spPr>
          <a:xfrm>
            <a:off x="6748166" y="1795363"/>
            <a:ext cx="0" cy="321617"/>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Düz Bağlayıcı 6">
            <a:extLst>
              <a:ext uri="{FF2B5EF4-FFF2-40B4-BE49-F238E27FC236}">
                <a16:creationId xmlns:a16="http://schemas.microsoft.com/office/drawing/2014/main" id="{CCF1F6FD-C06D-19FC-BDA4-E98F476F47A9}"/>
              </a:ext>
            </a:extLst>
          </p:cNvPr>
          <p:cNvCxnSpPr/>
          <p:nvPr/>
        </p:nvCxnSpPr>
        <p:spPr>
          <a:xfrm>
            <a:off x="10355317" y="1794115"/>
            <a:ext cx="0" cy="321617"/>
          </a:xfrm>
          <a:prstGeom prst="line">
            <a:avLst/>
          </a:prstGeom>
        </p:spPr>
        <p:style>
          <a:lnRef idx="2">
            <a:schemeClr val="accent1"/>
          </a:lnRef>
          <a:fillRef idx="0">
            <a:schemeClr val="accent1"/>
          </a:fillRef>
          <a:effectRef idx="1">
            <a:schemeClr val="accent1"/>
          </a:effectRef>
          <a:fontRef idx="minor">
            <a:schemeClr val="tx1"/>
          </a:fontRef>
        </p:style>
      </p:cxnSp>
      <p:sp>
        <p:nvSpPr>
          <p:cNvPr id="8" name="İçerik Yer Tutucusu 2">
            <a:extLst>
              <a:ext uri="{FF2B5EF4-FFF2-40B4-BE49-F238E27FC236}">
                <a16:creationId xmlns:a16="http://schemas.microsoft.com/office/drawing/2014/main" id="{BC1A3C1A-D090-8597-4EF4-59D1809E69C7}"/>
              </a:ext>
            </a:extLst>
          </p:cNvPr>
          <p:cNvSpPr txBox="1">
            <a:spLocks/>
          </p:cNvSpPr>
          <p:nvPr/>
        </p:nvSpPr>
        <p:spPr>
          <a:xfrm>
            <a:off x="353147" y="1379432"/>
            <a:ext cx="1601775" cy="5216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2000" dirty="0">
                <a:latin typeface="Caladea" panose="02040503050406030204" pitchFamily="18" charset="-94"/>
              </a:rPr>
              <a:t>26/05/2013</a:t>
            </a:r>
          </a:p>
        </p:txBody>
      </p:sp>
      <p:sp>
        <p:nvSpPr>
          <p:cNvPr id="9" name="İçerik Yer Tutucusu 2">
            <a:extLst>
              <a:ext uri="{FF2B5EF4-FFF2-40B4-BE49-F238E27FC236}">
                <a16:creationId xmlns:a16="http://schemas.microsoft.com/office/drawing/2014/main" id="{7112E384-FB40-31C1-0AF9-BD6B8D1A0FD1}"/>
              </a:ext>
            </a:extLst>
          </p:cNvPr>
          <p:cNvSpPr txBox="1">
            <a:spLocks/>
          </p:cNvSpPr>
          <p:nvPr/>
        </p:nvSpPr>
        <p:spPr>
          <a:xfrm>
            <a:off x="5918374" y="1352898"/>
            <a:ext cx="1601775" cy="5216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2000" dirty="0">
                <a:latin typeface="Caladea" panose="02040503050406030204" pitchFamily="18" charset="-94"/>
              </a:rPr>
              <a:t>26/05/2023</a:t>
            </a:r>
          </a:p>
        </p:txBody>
      </p:sp>
      <p:sp>
        <p:nvSpPr>
          <p:cNvPr id="10" name="İçerik Yer Tutucusu 2">
            <a:extLst>
              <a:ext uri="{FF2B5EF4-FFF2-40B4-BE49-F238E27FC236}">
                <a16:creationId xmlns:a16="http://schemas.microsoft.com/office/drawing/2014/main" id="{23D52058-65DF-4A2B-44C5-BD0EA1143F17}"/>
              </a:ext>
            </a:extLst>
          </p:cNvPr>
          <p:cNvSpPr txBox="1">
            <a:spLocks/>
          </p:cNvSpPr>
          <p:nvPr/>
        </p:nvSpPr>
        <p:spPr>
          <a:xfrm>
            <a:off x="9701575" y="1325563"/>
            <a:ext cx="1601775" cy="5216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2000" dirty="0">
                <a:latin typeface="Caladea" panose="02040503050406030204" pitchFamily="18" charset="-94"/>
              </a:rPr>
              <a:t>1/1/2028</a:t>
            </a:r>
          </a:p>
        </p:txBody>
      </p:sp>
      <p:sp>
        <p:nvSpPr>
          <p:cNvPr id="11" name="İçerik Yer Tutucusu 2">
            <a:extLst>
              <a:ext uri="{FF2B5EF4-FFF2-40B4-BE49-F238E27FC236}">
                <a16:creationId xmlns:a16="http://schemas.microsoft.com/office/drawing/2014/main" id="{9A98D2C1-FD83-37A3-2541-3117DDB01D22}"/>
              </a:ext>
            </a:extLst>
          </p:cNvPr>
          <p:cNvSpPr txBox="1">
            <a:spLocks/>
          </p:cNvSpPr>
          <p:nvPr/>
        </p:nvSpPr>
        <p:spPr>
          <a:xfrm>
            <a:off x="9701574" y="2062664"/>
            <a:ext cx="1601775" cy="5216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tr-TR" sz="2000" dirty="0">
              <a:latin typeface="Caladea" panose="02040503050406030204" pitchFamily="18" charset="-94"/>
            </a:endParaRPr>
          </a:p>
        </p:txBody>
      </p:sp>
    </p:spTree>
    <p:extLst>
      <p:ext uri="{BB962C8B-B14F-4D97-AF65-F5344CB8AC3E}">
        <p14:creationId xmlns:p14="http://schemas.microsoft.com/office/powerpoint/2010/main" val="17698098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30F051-0971-C8F3-8255-C9F4FD299053}"/>
              </a:ext>
            </a:extLst>
          </p:cNvPr>
          <p:cNvSpPr>
            <a:spLocks noGrp="1"/>
          </p:cNvSpPr>
          <p:nvPr>
            <p:ph type="title"/>
          </p:nvPr>
        </p:nvSpPr>
        <p:spPr/>
        <p:txBody>
          <a:bodyPr>
            <a:noAutofit/>
          </a:bodyPr>
          <a:lstStyle/>
          <a:p>
            <a:r>
              <a:rPr lang="tr-TR" sz="2400" dirty="0">
                <a:latin typeface="Times New Roman" panose="02020603050405020304" pitchFamily="18" charset="0"/>
                <a:cs typeface="Times New Roman" panose="02020603050405020304" pitchFamily="18" charset="0"/>
              </a:rPr>
              <a:t>SAĞLIK HİZMET SUNUMUNDA KULLANILAN TIBBİ CİHAZLARIN TEKNİK SERVİS HİZMETLERİ İLE İLGİLİ KAYIT İŞLEMLERİ</a:t>
            </a:r>
            <a:endParaRPr lang="tr-TR" sz="2400" dirty="0"/>
          </a:p>
        </p:txBody>
      </p:sp>
      <p:sp>
        <p:nvSpPr>
          <p:cNvPr id="3" name="İçerik Yer Tutucusu 2">
            <a:extLst>
              <a:ext uri="{FF2B5EF4-FFF2-40B4-BE49-F238E27FC236}">
                <a16:creationId xmlns:a16="http://schemas.microsoft.com/office/drawing/2014/main" id="{8CEF1A6C-DAC1-C422-B35E-885B1EB2D4B8}"/>
              </a:ext>
            </a:extLst>
          </p:cNvPr>
          <p:cNvSpPr>
            <a:spLocks noGrp="1"/>
          </p:cNvSpPr>
          <p:nvPr>
            <p:ph idx="1"/>
          </p:nvPr>
        </p:nvSpPr>
        <p:spPr>
          <a:xfrm>
            <a:off x="2129536" y="2645101"/>
            <a:ext cx="6131814" cy="1818950"/>
          </a:xfrm>
        </p:spPr>
        <p:txBody>
          <a:bodyPr/>
          <a:lstStyle/>
          <a:p>
            <a:r>
              <a:rPr lang="tr-TR" dirty="0">
                <a:latin typeface="Times New Roman" panose="02020603050405020304" pitchFamily="18" charset="0"/>
                <a:cs typeface="Times New Roman" panose="02020603050405020304" pitchFamily="18" charset="0"/>
              </a:rPr>
              <a:t>“Teknik Servis Faaliyet Belgesi”, </a:t>
            </a:r>
          </a:p>
          <a:p>
            <a:r>
              <a:rPr lang="tr-TR" dirty="0">
                <a:latin typeface="Times New Roman" panose="02020603050405020304" pitchFamily="18" charset="0"/>
                <a:cs typeface="Times New Roman" panose="02020603050405020304" pitchFamily="18" charset="0"/>
              </a:rPr>
              <a:t>“Teknik Müdür Çalışma Belgesi” ve </a:t>
            </a:r>
          </a:p>
          <a:p>
            <a:r>
              <a:rPr lang="tr-TR" dirty="0">
                <a:latin typeface="Times New Roman" panose="02020603050405020304" pitchFamily="18" charset="0"/>
                <a:cs typeface="Times New Roman" panose="02020603050405020304" pitchFamily="18" charset="0"/>
              </a:rPr>
              <a:t>“Teknik Personel Çalışma Belgesi işlemlerini kapsamaktadır.  </a:t>
            </a:r>
          </a:p>
          <a:p>
            <a:pPr marL="0" indent="0">
              <a:buNone/>
            </a:pP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Tüm bu işlemler dijital ortamda gerçekleştirilir</a:t>
            </a:r>
            <a:r>
              <a:rPr lang="tr-TR" dirty="0"/>
              <a:t>.</a:t>
            </a:r>
          </a:p>
        </p:txBody>
      </p:sp>
      <p:pic>
        <p:nvPicPr>
          <p:cNvPr id="5" name="Grafik 4" descr="Monitör düz dolguyla">
            <a:extLst>
              <a:ext uri="{FF2B5EF4-FFF2-40B4-BE49-F238E27FC236}">
                <a16:creationId xmlns:a16="http://schemas.microsoft.com/office/drawing/2014/main" id="{77C359C5-82D8-7E33-86E7-F1F7E048A6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43900" y="2471293"/>
            <a:ext cx="1915414" cy="1915414"/>
          </a:xfrm>
          <a:prstGeom prst="rect">
            <a:avLst/>
          </a:prstGeom>
        </p:spPr>
      </p:pic>
    </p:spTree>
    <p:extLst>
      <p:ext uri="{BB962C8B-B14F-4D97-AF65-F5344CB8AC3E}">
        <p14:creationId xmlns:p14="http://schemas.microsoft.com/office/powerpoint/2010/main" val="102456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E82DEE-0B40-B728-D022-6DDD7B00CFE6}"/>
              </a:ext>
            </a:extLst>
          </p:cNvPr>
          <p:cNvSpPr>
            <a:spLocks noGrp="1"/>
          </p:cNvSpPr>
          <p:nvPr>
            <p:ph type="title"/>
          </p:nvPr>
        </p:nvSpPr>
        <p:spPr>
          <a:xfrm>
            <a:off x="2502069" y="806648"/>
            <a:ext cx="7729728" cy="1188720"/>
          </a:xfrm>
        </p:spPr>
        <p:txBody>
          <a:bodyPr>
            <a:noAutofit/>
          </a:bodyPr>
          <a:lstStyle/>
          <a:p>
            <a:r>
              <a:rPr lang="tr-TR" sz="2400" dirty="0">
                <a:latin typeface="Times New Roman" panose="02020603050405020304" pitchFamily="18" charset="0"/>
                <a:cs typeface="Times New Roman" panose="02020603050405020304" pitchFamily="18" charset="0"/>
              </a:rPr>
              <a:t>SAĞLIK HİZMET SUNUMUNDA KULLANILAN TIBBİ CİHAZLARIN TEKNİK SERVİS HİZMETLERİ İLE İLGİLİ KAYIT İŞLEMLERİ</a:t>
            </a:r>
            <a:endParaRPr lang="tr-TR" sz="2400" dirty="0"/>
          </a:p>
        </p:txBody>
      </p:sp>
      <p:sp>
        <p:nvSpPr>
          <p:cNvPr id="3" name="İçerik Yer Tutucusu 2">
            <a:extLst>
              <a:ext uri="{FF2B5EF4-FFF2-40B4-BE49-F238E27FC236}">
                <a16:creationId xmlns:a16="http://schemas.microsoft.com/office/drawing/2014/main" id="{5E582D6B-D1E7-CA55-0CB1-3F58CBED0030}"/>
              </a:ext>
            </a:extLst>
          </p:cNvPr>
          <p:cNvSpPr>
            <a:spLocks noGrp="1"/>
          </p:cNvSpPr>
          <p:nvPr>
            <p:ph idx="1"/>
          </p:nvPr>
        </p:nvSpPr>
        <p:spPr>
          <a:xfrm>
            <a:off x="2502069" y="2751652"/>
            <a:ext cx="7729728" cy="1354695"/>
          </a:xfrm>
        </p:spPr>
        <p:txBody>
          <a:bodyPr/>
          <a:lstStyle/>
          <a:p>
            <a:pPr marL="0" indent="0" algn="just">
              <a:buNone/>
            </a:pPr>
            <a:r>
              <a:rPr lang="tr-TR" dirty="0">
                <a:latin typeface="Times New Roman" panose="02020603050405020304" pitchFamily="18" charset="0"/>
                <a:cs typeface="Times New Roman" panose="02020603050405020304" pitchFamily="18" charset="0"/>
              </a:rPr>
              <a:t>Kayıt işlemine başlamak için öncelikle 2020/6 sayılı genelge ve Tıbbi Cihaz Teknik Servis Sağlayıcılarının ve İlgili Teknik Personelin Kaydına İlişkin 2020/6 sayılı Genelge Hükümlerinin Uygulanmasına dair Kılavuza göre Teknik Elemanların </a:t>
            </a:r>
            <a:r>
              <a:rPr lang="tr-TR" dirty="0" err="1">
                <a:latin typeface="Times New Roman" panose="02020603050405020304" pitchFamily="18" charset="0"/>
                <a:cs typeface="Times New Roman" panose="02020603050405020304" pitchFamily="18" charset="0"/>
              </a:rPr>
              <a:t>ÜTS’ye</a:t>
            </a:r>
            <a:r>
              <a:rPr lang="tr-TR" dirty="0">
                <a:latin typeface="Times New Roman" panose="02020603050405020304" pitchFamily="18" charset="0"/>
                <a:cs typeface="Times New Roman" panose="02020603050405020304" pitchFamily="18" charset="0"/>
              </a:rPr>
              <a:t> kayıt işlemleri yetkili kişiler tarafından tamamlanmalıdır.</a:t>
            </a:r>
          </a:p>
        </p:txBody>
      </p:sp>
    </p:spTree>
    <p:extLst>
      <p:ext uri="{BB962C8B-B14F-4D97-AF65-F5344CB8AC3E}">
        <p14:creationId xmlns:p14="http://schemas.microsoft.com/office/powerpoint/2010/main" val="37127381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2D6AF3-B966-567F-015F-AEB9CA4A5F93}"/>
              </a:ext>
            </a:extLst>
          </p:cNvPr>
          <p:cNvSpPr>
            <a:spLocks noGrp="1"/>
          </p:cNvSpPr>
          <p:nvPr>
            <p:ph type="title"/>
          </p:nvPr>
        </p:nvSpPr>
        <p:spPr/>
        <p:txBody>
          <a:bodyPr>
            <a:noAutofit/>
          </a:bodyPr>
          <a:lstStyle/>
          <a:p>
            <a:r>
              <a:rPr lang="tr-TR" sz="2400" dirty="0">
                <a:latin typeface="Times New Roman" panose="02020603050405020304" pitchFamily="18" charset="0"/>
                <a:cs typeface="Times New Roman" panose="02020603050405020304" pitchFamily="18" charset="0"/>
              </a:rPr>
              <a:t>SAĞLIK HİZMET SUNUMUNDA KULLANILAN TIBBİ CİHAZLARIN TEKNİK SERVİS HİZMETLERİ İLE İLGİLİ KAYIT İŞLEMLERİ</a:t>
            </a:r>
            <a:endParaRPr lang="tr-TR" sz="2400" dirty="0"/>
          </a:p>
        </p:txBody>
      </p:sp>
      <p:sp>
        <p:nvSpPr>
          <p:cNvPr id="3" name="İçerik Yer Tutucusu 2">
            <a:extLst>
              <a:ext uri="{FF2B5EF4-FFF2-40B4-BE49-F238E27FC236}">
                <a16:creationId xmlns:a16="http://schemas.microsoft.com/office/drawing/2014/main" id="{7F3659A7-7FD1-51B3-7155-7238C74A4E3C}"/>
              </a:ext>
            </a:extLst>
          </p:cNvPr>
          <p:cNvSpPr>
            <a:spLocks noGrp="1"/>
          </p:cNvSpPr>
          <p:nvPr>
            <p:ph idx="1"/>
          </p:nvPr>
        </p:nvSpPr>
        <p:spPr>
          <a:xfrm>
            <a:off x="2231136" y="2638045"/>
            <a:ext cx="7729728" cy="2331246"/>
          </a:xfrm>
        </p:spPr>
        <p:txBody>
          <a:bodyPr>
            <a:normAutofit fontScale="92500" lnSpcReduction="10000"/>
          </a:bodyPr>
          <a:lstStyle/>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Bu kayıtlar tamamlandıktan sonra </a:t>
            </a:r>
          </a:p>
          <a:p>
            <a:pPr marL="0" indent="0" algn="just">
              <a:buNone/>
            </a:pPr>
            <a:r>
              <a:rPr lang="tr-TR" i="1" dirty="0">
                <a:latin typeface="Times New Roman" panose="02020603050405020304" pitchFamily="18" charset="0"/>
                <a:cs typeface="Times New Roman" panose="02020603050405020304" pitchFamily="18" charset="0"/>
              </a:rPr>
              <a:t>Sağlık Hizmetleri Sunumu Kapsamında  Kullanılan Tıbbi Cihazların Teknik Servis Hizmetlerine Dair Yönetmelik</a:t>
            </a:r>
            <a:endParaRPr lang="tr-TR" dirty="0">
              <a:latin typeface="Times New Roman" panose="02020603050405020304" pitchFamily="18" charset="0"/>
              <a:cs typeface="Times New Roman" panose="02020603050405020304" pitchFamily="18" charset="0"/>
            </a:endParaRPr>
          </a:p>
          <a:p>
            <a:pPr marL="0" indent="0" algn="just">
              <a:buNone/>
            </a:pPr>
            <a:r>
              <a:rPr lang="tr-TR" i="1" dirty="0">
                <a:latin typeface="Times New Roman" panose="02020603050405020304" pitchFamily="18" charset="0"/>
                <a:cs typeface="Times New Roman" panose="02020603050405020304" pitchFamily="18" charset="0"/>
              </a:rPr>
              <a:t>Sağlık Hizmetleri Sunumu Kapsamında  Kullanılan Tıbbi Cihazların Teknik Servis Hizmetlerine Dair Yönetmelik Hükümlerinin Uygulanmasına İlişkin Kılavuz</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rehber alınarak kayıt işlemi yürütülmelidir.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3278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678E13-0662-6394-3D9C-7483C35F546A}"/>
              </a:ext>
            </a:extLst>
          </p:cNvPr>
          <p:cNvSpPr>
            <a:spLocks noGrp="1"/>
          </p:cNvSpPr>
          <p:nvPr>
            <p:ph type="title"/>
          </p:nvPr>
        </p:nvSpPr>
        <p:spPr/>
        <p:txBody>
          <a:bodyPr>
            <a:normAutofit/>
          </a:bodyPr>
          <a:lstStyle/>
          <a:p>
            <a:r>
              <a:rPr lang="tr-TR" sz="2000" dirty="0">
                <a:latin typeface="Times New Roman" panose="02020603050405020304" pitchFamily="18" charset="0"/>
                <a:cs typeface="Times New Roman" panose="02020603050405020304" pitchFamily="18" charset="0"/>
              </a:rPr>
              <a:t>SAĞLIK HİZMET SUNUMUNDA KULLANILAN TIBBİ CİHAZLARIN TEKNİK SERVİS HİZMETLERİ İLE İLGİLİ KAYIT İŞLEMLERİ</a:t>
            </a:r>
            <a:endParaRPr lang="tr-TR" sz="2000" dirty="0"/>
          </a:p>
        </p:txBody>
      </p:sp>
      <p:sp>
        <p:nvSpPr>
          <p:cNvPr id="3" name="İçerik Yer Tutucusu 2">
            <a:extLst>
              <a:ext uri="{FF2B5EF4-FFF2-40B4-BE49-F238E27FC236}">
                <a16:creationId xmlns:a16="http://schemas.microsoft.com/office/drawing/2014/main" id="{F572B9C4-4144-8754-DF9E-F01D0D370D35}"/>
              </a:ext>
            </a:extLst>
          </p:cNvPr>
          <p:cNvSpPr>
            <a:spLocks noGrp="1"/>
          </p:cNvSpPr>
          <p:nvPr>
            <p:ph idx="1"/>
          </p:nvPr>
        </p:nvSpPr>
        <p:spPr>
          <a:xfrm>
            <a:off x="2019300" y="2460244"/>
            <a:ext cx="5842000" cy="3762755"/>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Ayrıca;</a:t>
            </a:r>
          </a:p>
          <a:p>
            <a:pPr algn="just"/>
            <a:r>
              <a:rPr lang="tr-TR"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 Eki </a:t>
            </a:r>
            <a:r>
              <a:rPr lang="tr-TR" b="1" dirty="0">
                <a:latin typeface="Times New Roman" panose="02020603050405020304" pitchFamily="18" charset="0"/>
                <a:cs typeface="Times New Roman" panose="02020603050405020304" pitchFamily="18" charset="0"/>
              </a:rPr>
              <a:t>Ek 1</a:t>
            </a:r>
            <a:r>
              <a:rPr lang="tr-TR" dirty="0">
                <a:latin typeface="Times New Roman" panose="02020603050405020304" pitchFamily="18" charset="0"/>
                <a:cs typeface="Times New Roman" panose="02020603050405020304" pitchFamily="18" charset="0"/>
              </a:rPr>
              <a:t> ile </a:t>
            </a:r>
            <a:r>
              <a:rPr lang="tr-TR" b="1" dirty="0">
                <a:latin typeface="Times New Roman" panose="02020603050405020304" pitchFamily="18" charset="0"/>
                <a:cs typeface="Times New Roman" panose="02020603050405020304" pitchFamily="18" charset="0"/>
              </a:rPr>
              <a:t>(Mezuniyet Bölümleri)</a:t>
            </a:r>
          </a:p>
          <a:p>
            <a:pPr algn="just"/>
            <a:r>
              <a:rPr lang="tr-TR"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 Hükümlerinin Uygulanmasına Dair </a:t>
            </a:r>
            <a:r>
              <a:rPr lang="tr-TR" dirty="0" err="1">
                <a:latin typeface="Times New Roman" panose="02020603050405020304" pitchFamily="18" charset="0"/>
                <a:cs typeface="Times New Roman" panose="02020603050405020304" pitchFamily="18" charset="0"/>
              </a:rPr>
              <a:t>Klavuz</a:t>
            </a:r>
            <a:r>
              <a:rPr lang="tr-TR" dirty="0">
                <a:latin typeface="Times New Roman" panose="02020603050405020304" pitchFamily="18" charset="0"/>
                <a:cs typeface="Times New Roman" panose="02020603050405020304" pitchFamily="18" charset="0"/>
              </a:rPr>
              <a:t> Eki </a:t>
            </a:r>
            <a:r>
              <a:rPr lang="tr-TR" b="1" dirty="0">
                <a:latin typeface="Times New Roman" panose="02020603050405020304" pitchFamily="18" charset="0"/>
                <a:cs typeface="Times New Roman" panose="02020603050405020304" pitchFamily="18" charset="0"/>
              </a:rPr>
              <a:t>Ek 7 </a:t>
            </a:r>
            <a:r>
              <a:rPr lang="tr-TR" dirty="0">
                <a:latin typeface="Times New Roman" panose="02020603050405020304" pitchFamily="18" charset="0"/>
                <a:cs typeface="Times New Roman" panose="02020603050405020304" pitchFamily="18" charset="0"/>
              </a:rPr>
              <a:t>rehber doküman olarak gerekli olacaktır. </a:t>
            </a:r>
            <a:r>
              <a:rPr lang="tr-TR" b="1" dirty="0">
                <a:latin typeface="Times New Roman" panose="02020603050405020304" pitchFamily="18" charset="0"/>
                <a:cs typeface="Times New Roman" panose="02020603050405020304" pitchFamily="18" charset="0"/>
              </a:rPr>
              <a:t>(Cihaz Gruplarının Sınıflandırılması)</a:t>
            </a:r>
          </a:p>
          <a:p>
            <a:pPr marL="0" indent="0" algn="just">
              <a:buNone/>
            </a:pPr>
            <a:r>
              <a:rPr lang="tr-TR" dirty="0">
                <a:latin typeface="Times New Roman" panose="02020603050405020304" pitchFamily="18" charset="0"/>
                <a:cs typeface="Times New Roman" panose="02020603050405020304" pitchFamily="18" charset="0"/>
              </a:rPr>
              <a:t>dikkate alınmalıdır.</a:t>
            </a:r>
          </a:p>
        </p:txBody>
      </p:sp>
      <p:pic>
        <p:nvPicPr>
          <p:cNvPr id="5" name="Resim 4">
            <a:extLst>
              <a:ext uri="{FF2B5EF4-FFF2-40B4-BE49-F238E27FC236}">
                <a16:creationId xmlns:a16="http://schemas.microsoft.com/office/drawing/2014/main" id="{E3903AC1-9727-32DC-09AD-94D3B6CBE438}"/>
              </a:ext>
            </a:extLst>
          </p:cNvPr>
          <p:cNvPicPr>
            <a:picLocks noChangeAspect="1"/>
          </p:cNvPicPr>
          <p:nvPr/>
        </p:nvPicPr>
        <p:blipFill>
          <a:blip r:embed="rId2"/>
          <a:stretch>
            <a:fillRect/>
          </a:stretch>
        </p:blipFill>
        <p:spPr>
          <a:xfrm>
            <a:off x="8288123" y="2395537"/>
            <a:ext cx="1572333" cy="2066926"/>
          </a:xfrm>
          <a:prstGeom prst="rect">
            <a:avLst/>
          </a:prstGeom>
        </p:spPr>
      </p:pic>
      <p:pic>
        <p:nvPicPr>
          <p:cNvPr id="7" name="Resim 6">
            <a:extLst>
              <a:ext uri="{FF2B5EF4-FFF2-40B4-BE49-F238E27FC236}">
                <a16:creationId xmlns:a16="http://schemas.microsoft.com/office/drawing/2014/main" id="{D8F5F8A5-E234-7F83-63B3-6126FB31808D}"/>
              </a:ext>
            </a:extLst>
          </p:cNvPr>
          <p:cNvPicPr>
            <a:picLocks noChangeAspect="1"/>
          </p:cNvPicPr>
          <p:nvPr/>
        </p:nvPicPr>
        <p:blipFill>
          <a:blip r:embed="rId3"/>
          <a:stretch>
            <a:fillRect/>
          </a:stretch>
        </p:blipFill>
        <p:spPr>
          <a:xfrm>
            <a:off x="8288123" y="4615688"/>
            <a:ext cx="1637703" cy="2032762"/>
          </a:xfrm>
          <a:prstGeom prst="rect">
            <a:avLst/>
          </a:prstGeom>
        </p:spPr>
      </p:pic>
    </p:spTree>
    <p:extLst>
      <p:ext uri="{BB962C8B-B14F-4D97-AF65-F5344CB8AC3E}">
        <p14:creationId xmlns:p14="http://schemas.microsoft.com/office/powerpoint/2010/main" val="4056818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C2404-F51D-6C13-63BE-8F93AA05587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DC8E141-B89A-3931-C944-893AD7898635}"/>
              </a:ext>
            </a:extLst>
          </p:cNvPr>
          <p:cNvSpPr>
            <a:spLocks noGrp="1"/>
          </p:cNvSpPr>
          <p:nvPr>
            <p:ph type="ctrTitle"/>
          </p:nvPr>
        </p:nvSpPr>
        <p:spPr>
          <a:xfrm>
            <a:off x="1524000" y="2081919"/>
            <a:ext cx="9144000" cy="2387600"/>
          </a:xfrm>
        </p:spPr>
        <p:txBody>
          <a:bodyPr>
            <a:normAutofit/>
          </a:bodyPr>
          <a:lstStyle/>
          <a:p>
            <a:r>
              <a:rPr lang="tr-TR" sz="4000" dirty="0">
                <a:latin typeface="Times New Roman" panose="02020603050405020304" pitchFamily="18" charset="0"/>
                <a:cs typeface="Times New Roman" panose="02020603050405020304" pitchFamily="18" charset="0"/>
              </a:rPr>
              <a:t>TEŞEKKÜR EDERİZ.</a:t>
            </a:r>
          </a:p>
        </p:txBody>
      </p:sp>
    </p:spTree>
    <p:extLst>
      <p:ext uri="{BB962C8B-B14F-4D97-AF65-F5344CB8AC3E}">
        <p14:creationId xmlns:p14="http://schemas.microsoft.com/office/powerpoint/2010/main" val="307508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0006E-3BEB-F14E-2E54-71D06A21AA1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E42425A-3395-6511-1427-59933B3E8844}"/>
              </a:ext>
            </a:extLst>
          </p:cNvPr>
          <p:cNvSpPr>
            <a:spLocks noGrp="1"/>
          </p:cNvSpPr>
          <p:nvPr>
            <p:ph type="title"/>
          </p:nvPr>
        </p:nvSpPr>
        <p:spPr/>
        <p:txBody>
          <a:bodyPr>
            <a:normAutofit fontScale="90000"/>
          </a:bodyPr>
          <a:lstStyle/>
          <a:p>
            <a:br>
              <a:rPr lang="tr-TR" dirty="0">
                <a:latin typeface="Times New Roman" panose="02020603050405020304" pitchFamily="18" charset="0"/>
                <a:cs typeface="Times New Roman" panose="02020603050405020304" pitchFamily="18" charset="0"/>
              </a:rPr>
            </a:br>
            <a:br>
              <a:rPr lang="tr-TR" dirty="0">
                <a:latin typeface="Times New Roman" panose="02020603050405020304" pitchFamily="18" charset="0"/>
                <a:cs typeface="Times New Roman" panose="02020603050405020304" pitchFamily="18" charset="0"/>
              </a:rPr>
            </a:br>
            <a:br>
              <a:rPr lang="tr-TR" dirty="0">
                <a:latin typeface="Times New Roman" panose="02020603050405020304" pitchFamily="18" charset="0"/>
                <a:cs typeface="Times New Roman" panose="02020603050405020304" pitchFamily="18" charset="0"/>
              </a:rPr>
            </a:br>
            <a:r>
              <a:rPr lang="tr-TR" sz="2700"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a:t>
            </a:r>
            <a:br>
              <a:rPr lang="tr-TR" sz="2700" dirty="0">
                <a:latin typeface="Times New Roman" panose="02020603050405020304" pitchFamily="18" charset="0"/>
                <a:cs typeface="Times New Roman" panose="02020603050405020304" pitchFamily="18" charset="0"/>
              </a:rPr>
            </a:br>
            <a:br>
              <a:rPr lang="tr-TR" dirty="0">
                <a:latin typeface="Times New Roman" panose="02020603050405020304" pitchFamily="18" charset="0"/>
                <a:cs typeface="Times New Roman" panose="02020603050405020304" pitchFamily="18" charset="0"/>
              </a:rPr>
            </a:b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BF473EB4-7297-0908-18DF-AD55ADA09AFE}"/>
              </a:ext>
            </a:extLst>
          </p:cNvPr>
          <p:cNvSpPr>
            <a:spLocks noGrp="1"/>
          </p:cNvSpPr>
          <p:nvPr>
            <p:ph idx="1"/>
          </p:nvPr>
        </p:nvSpPr>
        <p:spPr/>
        <p:txBody>
          <a:bodyPr>
            <a:normAutofit/>
          </a:bodyPr>
          <a:lstStyle/>
          <a:p>
            <a:endParaRPr lang="tr-TR" dirty="0"/>
          </a:p>
          <a:p>
            <a:pPr marL="0" indent="0">
              <a:buNone/>
            </a:pPr>
            <a:r>
              <a:rPr lang="tr-TR" dirty="0">
                <a:latin typeface="Times New Roman" panose="02020603050405020304" pitchFamily="18" charset="0"/>
                <a:cs typeface="Times New Roman" panose="02020603050405020304" pitchFamily="18" charset="0"/>
              </a:rPr>
              <a:t>Faaliyet Yürütecek Teknik Servislerin</a:t>
            </a:r>
          </a:p>
          <a:p>
            <a:r>
              <a:rPr lang="tr-TR" dirty="0">
                <a:latin typeface="Times New Roman" panose="02020603050405020304" pitchFamily="18" charset="0"/>
                <a:cs typeface="Times New Roman" panose="02020603050405020304" pitchFamily="18" charset="0"/>
              </a:rPr>
              <a:t>Başvurusu</a:t>
            </a:r>
          </a:p>
          <a:p>
            <a:r>
              <a:rPr lang="tr-TR" dirty="0">
                <a:latin typeface="Times New Roman" panose="02020603050405020304" pitchFamily="18" charset="0"/>
                <a:cs typeface="Times New Roman" panose="02020603050405020304" pitchFamily="18" charset="0"/>
              </a:rPr>
              <a:t>Yetkilendirilmesi</a:t>
            </a:r>
          </a:p>
          <a:p>
            <a:r>
              <a:rPr lang="tr-TR" dirty="0">
                <a:latin typeface="Times New Roman" panose="02020603050405020304" pitchFamily="18" charset="0"/>
                <a:cs typeface="Times New Roman" panose="02020603050405020304" pitchFamily="18" charset="0"/>
              </a:rPr>
              <a:t>İzlenmesi</a:t>
            </a:r>
          </a:p>
          <a:p>
            <a:r>
              <a:rPr lang="tr-TR" dirty="0">
                <a:latin typeface="Times New Roman" panose="02020603050405020304" pitchFamily="18" charset="0"/>
                <a:cs typeface="Times New Roman" panose="02020603050405020304" pitchFamily="18" charset="0"/>
              </a:rPr>
              <a:t>Denetlenmesi kapsar.</a:t>
            </a:r>
          </a:p>
          <a:p>
            <a:endParaRPr lang="tr-TR" dirty="0"/>
          </a:p>
        </p:txBody>
      </p:sp>
      <p:sp>
        <p:nvSpPr>
          <p:cNvPr id="4" name="Oval 3">
            <a:extLst>
              <a:ext uri="{FF2B5EF4-FFF2-40B4-BE49-F238E27FC236}">
                <a16:creationId xmlns:a16="http://schemas.microsoft.com/office/drawing/2014/main" id="{A527B6C9-B0CA-B2AC-E7D4-FED618E238E5}"/>
              </a:ext>
            </a:extLst>
          </p:cNvPr>
          <p:cNvSpPr/>
          <p:nvPr/>
        </p:nvSpPr>
        <p:spPr>
          <a:xfrm>
            <a:off x="7132320" y="3096349"/>
            <a:ext cx="2490952" cy="223570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lgn="just">
              <a:buFont typeface="Arial" panose="020B0604020202020204" pitchFamily="34" charset="0"/>
              <a:buChar char="•"/>
            </a:pPr>
            <a:r>
              <a:rPr lang="tr-TR" dirty="0"/>
              <a:t>Başvuru</a:t>
            </a:r>
          </a:p>
          <a:p>
            <a:pPr marL="285750" indent="-285750" algn="just">
              <a:buFont typeface="Arial" panose="020B0604020202020204" pitchFamily="34" charset="0"/>
              <a:buChar char="•"/>
            </a:pPr>
            <a:r>
              <a:rPr lang="tr-TR" dirty="0"/>
              <a:t>Yetkilendirme</a:t>
            </a:r>
          </a:p>
          <a:p>
            <a:pPr marL="285750" indent="-285750" algn="just">
              <a:buFont typeface="Arial" panose="020B0604020202020204" pitchFamily="34" charset="0"/>
              <a:buChar char="•"/>
            </a:pPr>
            <a:r>
              <a:rPr lang="tr-TR" dirty="0"/>
              <a:t>İzlenme</a:t>
            </a:r>
          </a:p>
          <a:p>
            <a:pPr marL="285750" indent="-285750" algn="just">
              <a:buFont typeface="Arial" panose="020B0604020202020204" pitchFamily="34" charset="0"/>
              <a:buChar char="•"/>
            </a:pPr>
            <a:r>
              <a:rPr lang="tr-TR" dirty="0"/>
              <a:t>Denetlenme</a:t>
            </a:r>
          </a:p>
        </p:txBody>
      </p:sp>
    </p:spTree>
    <p:extLst>
      <p:ext uri="{BB962C8B-B14F-4D97-AF65-F5344CB8AC3E}">
        <p14:creationId xmlns:p14="http://schemas.microsoft.com/office/powerpoint/2010/main" val="322512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D435E1-FFC5-02F9-E48C-DA03C9E899E8}"/>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a:t>
            </a:r>
          </a:p>
        </p:txBody>
      </p:sp>
      <p:sp>
        <p:nvSpPr>
          <p:cNvPr id="3" name="İçerik Yer Tutucusu 2">
            <a:extLst>
              <a:ext uri="{FF2B5EF4-FFF2-40B4-BE49-F238E27FC236}">
                <a16:creationId xmlns:a16="http://schemas.microsoft.com/office/drawing/2014/main" id="{F594D9BF-2408-4A74-B440-CFDD52B28E19}"/>
              </a:ext>
            </a:extLst>
          </p:cNvPr>
          <p:cNvSpPr>
            <a:spLocks noGrp="1"/>
          </p:cNvSpPr>
          <p:nvPr>
            <p:ph idx="1"/>
          </p:nvPr>
        </p:nvSpPr>
        <p:spPr/>
        <p:txBody>
          <a:bodyPr/>
          <a:lstStyle/>
          <a:p>
            <a:pPr marL="0" indent="0">
              <a:buNone/>
            </a:pPr>
            <a:r>
              <a:rPr lang="tr-TR" dirty="0">
                <a:latin typeface="Times New Roman" panose="02020603050405020304" pitchFamily="18" charset="0"/>
                <a:cs typeface="Times New Roman" panose="02020603050405020304" pitchFamily="18" charset="0"/>
              </a:rPr>
              <a:t>Teknik Serviste Görevli Personelin </a:t>
            </a:r>
          </a:p>
          <a:p>
            <a:r>
              <a:rPr lang="tr-TR" dirty="0">
                <a:latin typeface="Times New Roman" panose="02020603050405020304" pitchFamily="18" charset="0"/>
                <a:cs typeface="Times New Roman" panose="02020603050405020304" pitchFamily="18" charset="0"/>
              </a:rPr>
              <a:t>Eğitimleri,</a:t>
            </a:r>
          </a:p>
          <a:p>
            <a:r>
              <a:rPr lang="tr-TR" dirty="0">
                <a:latin typeface="Times New Roman" panose="02020603050405020304" pitchFamily="18" charset="0"/>
                <a:cs typeface="Times New Roman" panose="02020603050405020304" pitchFamily="18" charset="0"/>
              </a:rPr>
              <a:t>Nitelikleri,</a:t>
            </a:r>
          </a:p>
          <a:p>
            <a:pPr marL="0" indent="0">
              <a:buNone/>
            </a:pPr>
            <a:r>
              <a:rPr lang="tr-TR" dirty="0">
                <a:latin typeface="Times New Roman" panose="02020603050405020304" pitchFamily="18" charset="0"/>
                <a:cs typeface="Times New Roman" panose="02020603050405020304" pitchFamily="18" charset="0"/>
              </a:rPr>
              <a:t>ile ilgili usul ve esasları belirler.</a:t>
            </a:r>
          </a:p>
        </p:txBody>
      </p:sp>
    </p:spTree>
    <p:extLst>
      <p:ext uri="{BB962C8B-B14F-4D97-AF65-F5344CB8AC3E}">
        <p14:creationId xmlns:p14="http://schemas.microsoft.com/office/powerpoint/2010/main" val="3477800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A02580-1EB6-1818-BB81-AA7AA29511DB}"/>
              </a:ext>
            </a:extLst>
          </p:cNvPr>
          <p:cNvSpPr>
            <a:spLocks noGrp="1"/>
          </p:cNvSpPr>
          <p:nvPr>
            <p:ph type="title"/>
          </p:nvPr>
        </p:nvSpPr>
        <p:spPr>
          <a:xfrm>
            <a:off x="2095669" y="953403"/>
            <a:ext cx="7729728" cy="1188720"/>
          </a:xfrm>
        </p:spPr>
        <p:txBody>
          <a:bodyPr>
            <a:normAutofit fontScale="90000"/>
          </a:bodyPr>
          <a:lstStyle/>
          <a:p>
            <a:r>
              <a:rPr lang="tr-TR" dirty="0">
                <a:latin typeface="Times New Roman" panose="02020603050405020304" pitchFamily="18" charset="0"/>
                <a:cs typeface="Times New Roman" panose="02020603050405020304" pitchFamily="18" charset="0"/>
              </a:rPr>
              <a:t>Sağlık Hizmet Sunumu Kapsamında Kullanılan Tıbbi Cihazların Teknik Servis Hizmetlerine Dair Yönetmelik</a:t>
            </a:r>
          </a:p>
        </p:txBody>
      </p:sp>
      <p:sp>
        <p:nvSpPr>
          <p:cNvPr id="3" name="İçerik Yer Tutucusu 2">
            <a:extLst>
              <a:ext uri="{FF2B5EF4-FFF2-40B4-BE49-F238E27FC236}">
                <a16:creationId xmlns:a16="http://schemas.microsoft.com/office/drawing/2014/main" id="{E23E9809-0104-62F3-4C4D-6C5F92B848E7}"/>
              </a:ext>
            </a:extLst>
          </p:cNvPr>
          <p:cNvSpPr>
            <a:spLocks noGrp="1"/>
          </p:cNvSpPr>
          <p:nvPr>
            <p:ph idx="1"/>
          </p:nvPr>
        </p:nvSpPr>
        <p:spPr>
          <a:xfrm>
            <a:off x="2095669" y="2644350"/>
            <a:ext cx="7906286" cy="1713239"/>
          </a:xfrm>
        </p:spPr>
        <p:txBody>
          <a:bodyPr/>
          <a:lstStyle/>
          <a:p>
            <a:pPr marL="0" indent="0" algn="just">
              <a:buNone/>
            </a:pPr>
            <a:endParaRPr lang="tr-TR" dirty="0"/>
          </a:p>
          <a:p>
            <a:pPr algn="just"/>
            <a:r>
              <a:rPr lang="tr-TR" dirty="0">
                <a:latin typeface="Times New Roman" panose="02020603050405020304" pitchFamily="18" charset="0"/>
                <a:cs typeface="Times New Roman" panose="02020603050405020304" pitchFamily="18" charset="0"/>
              </a:rPr>
              <a:t>7/11/2013 tarihli ve 6502 sayılı Tüketicinin Korunması Hakkında Kanunda yer alan satış sonrası hizmetler kapsamındaki teknik servis faaliyetleri,</a:t>
            </a:r>
          </a:p>
          <a:p>
            <a:pPr algn="just"/>
            <a:r>
              <a:rPr lang="tr-TR" dirty="0">
                <a:latin typeface="Times New Roman" panose="02020603050405020304" pitchFamily="18" charset="0"/>
                <a:cs typeface="Times New Roman" panose="02020603050405020304" pitchFamily="18" charset="0"/>
              </a:rPr>
              <a:t>Milli Savunma Bakanlığı bünyesinde bulunan tıbbi cihazlar </a:t>
            </a:r>
            <a:r>
              <a:rPr lang="tr-TR" b="1" u="sng" dirty="0">
                <a:latin typeface="Times New Roman" panose="02020603050405020304" pitchFamily="18" charset="0"/>
                <a:cs typeface="Times New Roman" panose="02020603050405020304" pitchFamily="18" charset="0"/>
              </a:rPr>
              <a:t>kapsam dışındadır.</a:t>
            </a:r>
            <a:endParaRPr lang="tr-TR" u="sng" dirty="0">
              <a:latin typeface="Times New Roman" panose="02020603050405020304" pitchFamily="18" charset="0"/>
              <a:cs typeface="Times New Roman" panose="02020603050405020304" pitchFamily="18" charset="0"/>
            </a:endParaRPr>
          </a:p>
        </p:txBody>
      </p:sp>
      <p:pic>
        <p:nvPicPr>
          <p:cNvPr id="1026" name="Picture 2" descr="Consumer Protection Icon - Free PNG &amp; SVG 3147066 - Noun Project">
            <a:extLst>
              <a:ext uri="{FF2B5EF4-FFF2-40B4-BE49-F238E27FC236}">
                <a16:creationId xmlns:a16="http://schemas.microsoft.com/office/drawing/2014/main" id="{E7E02FE1-4810-4C72-8DCF-F482FA4880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5474" y="4952083"/>
            <a:ext cx="1213628" cy="1213628"/>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Counter Strike Logo Image Transparent HQ PNG Download | FreePNGimg">
            <a:extLst>
              <a:ext uri="{FF2B5EF4-FFF2-40B4-BE49-F238E27FC236}">
                <a16:creationId xmlns:a16="http://schemas.microsoft.com/office/drawing/2014/main" id="{F42626CC-E32E-1B35-70BC-09134DF7D0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9385" y="4902200"/>
            <a:ext cx="1134401" cy="1344844"/>
          </a:xfrm>
          <a:prstGeom prst="rect">
            <a:avLst/>
          </a:prstGeom>
          <a:noFill/>
          <a:extLst>
            <a:ext uri="{909E8E84-426E-40DD-AFC4-6F175D3DCCD1}">
              <a14:hiddenFill xmlns:a14="http://schemas.microsoft.com/office/drawing/2010/main">
                <a:solidFill>
                  <a:srgbClr val="FFFFFF"/>
                </a:solidFill>
              </a14:hiddenFill>
            </a:ext>
          </a:extLst>
        </p:spPr>
      </p:pic>
      <p:sp>
        <p:nvSpPr>
          <p:cNvPr id="4" name="Çarpım İşareti 3">
            <a:extLst>
              <a:ext uri="{FF2B5EF4-FFF2-40B4-BE49-F238E27FC236}">
                <a16:creationId xmlns:a16="http://schemas.microsoft.com/office/drawing/2014/main" id="{D3BE8216-1B91-C685-48DA-BEF30E0F1DCF}"/>
              </a:ext>
            </a:extLst>
          </p:cNvPr>
          <p:cNvSpPr/>
          <p:nvPr/>
        </p:nvSpPr>
        <p:spPr>
          <a:xfrm>
            <a:off x="3031411" y="4292600"/>
            <a:ext cx="2111739" cy="2479605"/>
          </a:xfrm>
          <a:prstGeom prst="mathMultiply">
            <a:avLst>
              <a:gd name="adj1" fmla="val 1318"/>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Çarpım İşareti 5">
            <a:extLst>
              <a:ext uri="{FF2B5EF4-FFF2-40B4-BE49-F238E27FC236}">
                <a16:creationId xmlns:a16="http://schemas.microsoft.com/office/drawing/2014/main" id="{5AAD5BE1-E75B-DAB4-E968-BFF02AFD83F5}"/>
              </a:ext>
            </a:extLst>
          </p:cNvPr>
          <p:cNvSpPr/>
          <p:nvPr/>
        </p:nvSpPr>
        <p:spPr>
          <a:xfrm>
            <a:off x="5876561" y="4292600"/>
            <a:ext cx="2111739" cy="2439300"/>
          </a:xfrm>
          <a:prstGeom prst="mathMultiply">
            <a:avLst>
              <a:gd name="adj1" fmla="val 1318"/>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3612961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AAFF7C-1EE1-7C8F-C045-22FEDD03BB07}"/>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TanımLAR</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732115DE-9C0E-8AE6-2EFE-36F992CA4E54}"/>
              </a:ext>
            </a:extLst>
          </p:cNvPr>
          <p:cNvSpPr>
            <a:spLocks noGrp="1"/>
          </p:cNvSpPr>
          <p:nvPr>
            <p:ph idx="1"/>
          </p:nvPr>
        </p:nvSpPr>
        <p:spPr/>
        <p:txBody>
          <a:bodyPr/>
          <a:lstStyle/>
          <a:p>
            <a:pPr marL="0" indent="0" algn="just">
              <a:buNone/>
            </a:pPr>
            <a:r>
              <a:rPr lang="tr-TR" b="1" dirty="0">
                <a:latin typeface="Times New Roman" panose="02020603050405020304" pitchFamily="18" charset="0"/>
                <a:cs typeface="Times New Roman" panose="02020603050405020304" pitchFamily="18" charset="0"/>
              </a:rPr>
              <a:t>TEKNİK SERVİS FAALİYETİ</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Sağlık hizmet sunumu kapsamında kullanılan cihazın sağlık hizmet sunucusunda hizmete sunumundan itibaren kullanımı süresince yürütülen; </a:t>
            </a:r>
            <a:r>
              <a:rPr lang="tr-TR" b="1" dirty="0">
                <a:latin typeface="Times New Roman" panose="02020603050405020304" pitchFamily="18" charset="0"/>
                <a:cs typeface="Times New Roman" panose="02020603050405020304" pitchFamily="18" charset="0"/>
              </a:rPr>
              <a:t>kurulum, güncelleme, yükseltme, modifikasyon, bakım ve onarım </a:t>
            </a:r>
            <a:r>
              <a:rPr lang="tr-TR" dirty="0">
                <a:latin typeface="Times New Roman" panose="02020603050405020304" pitchFamily="18" charset="0"/>
                <a:cs typeface="Times New Roman" panose="02020603050405020304" pitchFamily="18" charset="0"/>
              </a:rPr>
              <a:t>ile ilgili faaliyetleri,</a:t>
            </a:r>
          </a:p>
          <a:p>
            <a:pPr marL="0" indent="0" algn="just">
              <a:buNone/>
            </a:pPr>
            <a:r>
              <a:rPr lang="tr-TR" b="1" dirty="0">
                <a:latin typeface="Times New Roman" panose="02020603050405020304" pitchFamily="18" charset="0"/>
                <a:cs typeface="Times New Roman" panose="02020603050405020304" pitchFamily="18" charset="0"/>
              </a:rPr>
              <a:t> SAĞLIK HİZMET SUNUCUSU</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Sağlık hizmetini sunan, üreten ve/veya mülkiyeti kendinde olmak kaydıyla geçici olarak hastaya tıbbi cihaz sağlayan; gerçek kişiler ile kamu ve özel hukuk tüzel kişilerini ve bunların tüzel kişiliği olmayan şubelerini,</a:t>
            </a:r>
          </a:p>
        </p:txBody>
      </p:sp>
    </p:spTree>
    <p:extLst>
      <p:ext uri="{BB962C8B-B14F-4D97-AF65-F5344CB8AC3E}">
        <p14:creationId xmlns:p14="http://schemas.microsoft.com/office/powerpoint/2010/main" val="281473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17A67F-E531-EE54-223C-9C4B8F6C33EA}"/>
              </a:ext>
            </a:extLst>
          </p:cNvPr>
          <p:cNvSpPr>
            <a:spLocks noGrp="1"/>
          </p:cNvSpPr>
          <p:nvPr>
            <p:ph type="title"/>
          </p:nvPr>
        </p:nvSpPr>
        <p:spPr>
          <a:xfrm>
            <a:off x="2231136" y="1117973"/>
            <a:ext cx="7729728" cy="1188720"/>
          </a:xfrm>
        </p:spPr>
        <p:txBody>
          <a:bodyPr/>
          <a:lstStyle/>
          <a:p>
            <a:r>
              <a:rPr lang="tr-TR" dirty="0" err="1">
                <a:latin typeface="Times New Roman" panose="02020603050405020304" pitchFamily="18" charset="0"/>
                <a:cs typeface="Times New Roman" panose="02020603050405020304" pitchFamily="18" charset="0"/>
              </a:rPr>
              <a:t>TanımLAR</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8246C1AB-7E6D-1FD1-EFDA-A335FD56BF52}"/>
              </a:ext>
            </a:extLst>
          </p:cNvPr>
          <p:cNvSpPr>
            <a:spLocks noGrp="1"/>
          </p:cNvSpPr>
          <p:nvPr>
            <p:ph idx="1"/>
          </p:nvPr>
        </p:nvSpPr>
        <p:spPr/>
        <p:txBody>
          <a:bodyPr/>
          <a:lstStyle/>
          <a:p>
            <a:pPr marL="0" indent="0" algn="just">
              <a:buNone/>
            </a:pPr>
            <a:r>
              <a:rPr lang="tr-TR" b="1" dirty="0"/>
              <a:t> </a:t>
            </a:r>
            <a:r>
              <a:rPr lang="tr-TR" b="1" dirty="0">
                <a:latin typeface="Times New Roman" panose="02020603050405020304" pitchFamily="18" charset="0"/>
                <a:cs typeface="Times New Roman" panose="02020603050405020304" pitchFamily="18" charset="0"/>
              </a:rPr>
              <a:t>ASLİ FONKSİYON</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Cihazın imalatçısı tarafından belirlenen kullanım amacı/amaçları bakımından tıbbi işlevselliğini yerine getiren fonksiyonu, </a:t>
            </a:r>
          </a:p>
          <a:p>
            <a:pPr marL="0" indent="0" algn="just">
              <a:buNone/>
            </a:pPr>
            <a:r>
              <a:rPr lang="tr-TR" b="1" dirty="0">
                <a:latin typeface="Times New Roman" panose="02020603050405020304" pitchFamily="18" charset="0"/>
                <a:cs typeface="Times New Roman" panose="02020603050405020304" pitchFamily="18" charset="0"/>
              </a:rPr>
              <a:t>  CİHAZ GRUBU</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Cihazın teknolojik seviyesine göre </a:t>
            </a:r>
            <a:r>
              <a:rPr lang="tr-TR" b="1" dirty="0">
                <a:latin typeface="Times New Roman" panose="02020603050405020304" pitchFamily="18" charset="0"/>
                <a:cs typeface="Times New Roman" panose="02020603050405020304" pitchFamily="18" charset="0"/>
              </a:rPr>
              <a:t>A, B ve C olarak üç başlık altında belirlenen </a:t>
            </a:r>
            <a:r>
              <a:rPr lang="tr-TR" dirty="0">
                <a:latin typeface="Times New Roman" panose="02020603050405020304" pitchFamily="18" charset="0"/>
                <a:cs typeface="Times New Roman" panose="02020603050405020304" pitchFamily="18" charset="0"/>
              </a:rPr>
              <a:t>ve Kurum tarafından yayımlanan kılavuzda yer verilen cihaz gruplarını,</a:t>
            </a:r>
          </a:p>
        </p:txBody>
      </p:sp>
    </p:spTree>
    <p:extLst>
      <p:ext uri="{BB962C8B-B14F-4D97-AF65-F5344CB8AC3E}">
        <p14:creationId xmlns:p14="http://schemas.microsoft.com/office/powerpoint/2010/main" val="28604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919C03-F90E-DB88-D74B-42B65899AB21}"/>
              </a:ext>
            </a:extLst>
          </p:cNvPr>
          <p:cNvSpPr>
            <a:spLocks noGrp="1"/>
          </p:cNvSpPr>
          <p:nvPr>
            <p:ph type="title"/>
          </p:nvPr>
        </p:nvSpPr>
        <p:spPr>
          <a:xfrm>
            <a:off x="2231136" y="775663"/>
            <a:ext cx="7729728" cy="1377749"/>
          </a:xfrm>
        </p:spPr>
        <p:txBody>
          <a:bodyPr>
            <a:noAutofit/>
          </a:bodyPr>
          <a:lstStyle/>
          <a:p>
            <a:br>
              <a:rPr lang="tr-TR"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Sağlık Hizmet Sunumu Kapsamında Kullanılan T</a:t>
            </a:r>
            <a:r>
              <a:rPr lang="tr-TR" sz="1800" i="1" dirty="0">
                <a:latin typeface="Times New Roman" panose="02020603050405020304" pitchFamily="18" charset="0"/>
                <a:cs typeface="Times New Roman" panose="02020603050405020304" pitchFamily="18" charset="0"/>
              </a:rPr>
              <a:t>ıbbi Cihazların Teknik  Servis Hizmetlerine dair Yönetmelik Hükümlerinin Uygulanmasına İlişkin Kılavuz Eki</a:t>
            </a:r>
            <a:br>
              <a:rPr lang="tr-TR" sz="1800" i="1" dirty="0">
                <a:latin typeface="Times New Roman" panose="02020603050405020304" pitchFamily="18" charset="0"/>
                <a:cs typeface="Times New Roman" panose="02020603050405020304" pitchFamily="18" charset="0"/>
              </a:rPr>
            </a:br>
            <a:r>
              <a:rPr lang="tr-TR" sz="1800" i="1" dirty="0">
                <a:latin typeface="Times New Roman" panose="02020603050405020304" pitchFamily="18" charset="0"/>
                <a:cs typeface="Times New Roman" panose="02020603050405020304" pitchFamily="18" charset="0"/>
              </a:rPr>
              <a:t>ek 7</a:t>
            </a:r>
            <a:br>
              <a:rPr lang="tr-TR" sz="1800" i="1" dirty="0">
                <a:latin typeface="Times New Roman" panose="02020603050405020304" pitchFamily="18" charset="0"/>
                <a:cs typeface="Times New Roman" panose="02020603050405020304" pitchFamily="18" charset="0"/>
              </a:rPr>
            </a:br>
            <a:endParaRPr lang="tr-TR" sz="1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482BEDDE-F907-1307-70A3-98D4DC1A0E97}"/>
              </a:ext>
            </a:extLst>
          </p:cNvPr>
          <p:cNvSpPr>
            <a:spLocks noGrp="1"/>
          </p:cNvSpPr>
          <p:nvPr>
            <p:ph idx="1"/>
          </p:nvPr>
        </p:nvSpPr>
        <p:spPr>
          <a:xfrm>
            <a:off x="894219" y="2701106"/>
            <a:ext cx="9479491" cy="3101983"/>
          </a:xfrm>
        </p:spPr>
        <p:txBody>
          <a:bodyPr>
            <a:normAutofit/>
          </a:bodyPr>
          <a:lstStyle/>
          <a:p>
            <a:pPr marL="1428750" lvl="7" indent="0">
              <a:buNone/>
            </a:pPr>
            <a:r>
              <a:rPr lang="tr-TR" sz="1800" dirty="0">
                <a:latin typeface="Times New Roman" panose="02020603050405020304" pitchFamily="18" charset="0"/>
                <a:cs typeface="Times New Roman" panose="02020603050405020304" pitchFamily="18" charset="0"/>
              </a:rPr>
              <a:t>    Cihaz grupları;</a:t>
            </a:r>
          </a:p>
          <a:p>
            <a:pPr lvl="7"/>
            <a:r>
              <a:rPr lang="tr-TR" sz="1800" dirty="0">
                <a:latin typeface="Times New Roman" panose="02020603050405020304" pitchFamily="18" charset="0"/>
                <a:cs typeface="Times New Roman" panose="02020603050405020304" pitchFamily="18" charset="0"/>
              </a:rPr>
              <a:t> Kategorisine göre hem teknik elemanların mezuniyet seviyelerini, </a:t>
            </a:r>
          </a:p>
          <a:p>
            <a:pPr lvl="7"/>
            <a:r>
              <a:rPr lang="tr-TR" sz="1800" dirty="0">
                <a:latin typeface="Times New Roman" panose="02020603050405020304" pitchFamily="18" charset="0"/>
                <a:cs typeface="Times New Roman" panose="02020603050405020304" pitchFamily="18" charset="0"/>
              </a:rPr>
              <a:t>Hem de cihazların bakım ve onarımı için gerekli olan eğitim belgelerinin marka, model ve tür kapsamlarını etkilemektedir.</a:t>
            </a:r>
          </a:p>
        </p:txBody>
      </p:sp>
    </p:spTree>
    <p:extLst>
      <p:ext uri="{BB962C8B-B14F-4D97-AF65-F5344CB8AC3E}">
        <p14:creationId xmlns:p14="http://schemas.microsoft.com/office/powerpoint/2010/main" val="3792645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37946-9DA9-EEAA-F1A5-5029ADB9F24A}"/>
            </a:ext>
          </a:extLst>
        </p:cNvPr>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13FD8367-A753-DBFC-6CBC-5741B5EE6F5A}"/>
              </a:ext>
            </a:extLst>
          </p:cNvPr>
          <p:cNvGraphicFramePr>
            <a:graphicFrameLocks noGrp="1"/>
          </p:cNvGraphicFramePr>
          <p:nvPr>
            <p:extLst>
              <p:ext uri="{D42A27DB-BD31-4B8C-83A1-F6EECF244321}">
                <p14:modId xmlns:p14="http://schemas.microsoft.com/office/powerpoint/2010/main" val="3145506891"/>
              </p:ext>
            </p:extLst>
          </p:nvPr>
        </p:nvGraphicFramePr>
        <p:xfrm>
          <a:off x="2203575" y="112425"/>
          <a:ext cx="7335187" cy="6633150"/>
        </p:xfrm>
        <a:graphic>
          <a:graphicData uri="http://schemas.openxmlformats.org/drawingml/2006/table">
            <a:tbl>
              <a:tblPr firstRow="1" bandRow="1">
                <a:tableStyleId>{7DF18680-E054-41AD-8BC1-D1AEF772440D}</a:tableStyleId>
              </a:tblPr>
              <a:tblGrid>
                <a:gridCol w="3699313">
                  <a:extLst>
                    <a:ext uri="{9D8B030D-6E8A-4147-A177-3AD203B41FA5}">
                      <a16:colId xmlns:a16="http://schemas.microsoft.com/office/drawing/2014/main" val="4205798625"/>
                    </a:ext>
                  </a:extLst>
                </a:gridCol>
                <a:gridCol w="3635874">
                  <a:extLst>
                    <a:ext uri="{9D8B030D-6E8A-4147-A177-3AD203B41FA5}">
                      <a16:colId xmlns:a16="http://schemas.microsoft.com/office/drawing/2014/main" val="3047772707"/>
                    </a:ext>
                  </a:extLst>
                </a:gridCol>
              </a:tblGrid>
              <a:tr h="132663">
                <a:tc gridSpan="2">
                  <a:txBody>
                    <a:bodyPr/>
                    <a:lstStyle/>
                    <a:p>
                      <a:pPr algn="ctr" fontAlgn="b">
                        <a:buNone/>
                      </a:pPr>
                      <a:r>
                        <a:rPr lang="tr-TR" sz="800" u="none" strike="noStrike" dirty="0">
                          <a:effectLst/>
                        </a:rPr>
                        <a:t>A Grubu Cihazlar</a:t>
                      </a:r>
                      <a:endParaRPr lang="tr-TR" sz="800" b="1" i="0" u="none" strike="noStrike" dirty="0">
                        <a:solidFill>
                          <a:srgbClr val="000000"/>
                        </a:solidFill>
                        <a:effectLst/>
                        <a:latin typeface="Aptos Narrow" panose="020B0004020202020204" pitchFamily="34" charset="0"/>
                      </a:endParaRPr>
                    </a:p>
                  </a:txBody>
                  <a:tcPr marL="693" marR="693" marT="693" marB="0" anchor="b"/>
                </a:tc>
                <a:tc hMerge="1">
                  <a:txBody>
                    <a:bodyPr/>
                    <a:lstStyle/>
                    <a:p>
                      <a:endParaRPr lang="tr-TR"/>
                    </a:p>
                  </a:txBody>
                  <a:tcPr/>
                </a:tc>
                <a:extLst>
                  <a:ext uri="{0D108BD9-81ED-4DB2-BD59-A6C34878D82A}">
                    <a16:rowId xmlns:a16="http://schemas.microsoft.com/office/drawing/2014/main" val="3714022478"/>
                  </a:ext>
                </a:extLst>
              </a:tr>
              <a:tr h="132663">
                <a:tc>
                  <a:txBody>
                    <a:bodyPr/>
                    <a:lstStyle/>
                    <a:p>
                      <a:pPr algn="l" fontAlgn="b">
                        <a:buNone/>
                      </a:pPr>
                      <a:r>
                        <a:rPr lang="tr-TR" sz="800" u="none" strike="noStrike">
                          <a:effectLst/>
                        </a:rPr>
                        <a:t>Anjiografi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Lithotripter / Taş Kırma</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285162072"/>
                  </a:ext>
                </a:extLst>
              </a:tr>
              <a:tr h="132663">
                <a:tc>
                  <a:txBody>
                    <a:bodyPr/>
                    <a:lstStyle/>
                    <a:p>
                      <a:pPr algn="l" fontAlgn="b">
                        <a:buNone/>
                      </a:pPr>
                      <a:r>
                        <a:rPr lang="tr-TR" sz="800" u="none" strike="noStrike">
                          <a:effectLst/>
                        </a:rPr>
                        <a:t>Brakiterapi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Mamografi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440901753"/>
                  </a:ext>
                </a:extLst>
              </a:tr>
              <a:tr h="132663">
                <a:tc>
                  <a:txBody>
                    <a:bodyPr/>
                    <a:lstStyle/>
                    <a:p>
                      <a:pPr algn="l" fontAlgn="b">
                        <a:buNone/>
                      </a:pPr>
                      <a:r>
                        <a:rPr lang="tr-TR" sz="800" u="none" strike="noStrike">
                          <a:effectLst/>
                        </a:rPr>
                        <a:t>Cyber Knife / Uzay Neşteri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Manyetik Rezonans</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933758865"/>
                  </a:ext>
                </a:extLst>
              </a:tr>
              <a:tr h="132663">
                <a:tc>
                  <a:txBody>
                    <a:bodyPr/>
                    <a:lstStyle/>
                    <a:p>
                      <a:pPr algn="l" fontAlgn="b">
                        <a:buNone/>
                      </a:pPr>
                      <a:r>
                        <a:rPr lang="tr-TR" sz="800" u="none" strike="noStrike">
                          <a:effectLst/>
                        </a:rPr>
                        <a:t>Dansitometre</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Radyografik Görüntüleme</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273506863"/>
                  </a:ext>
                </a:extLst>
              </a:tr>
              <a:tr h="132663">
                <a:tc>
                  <a:txBody>
                    <a:bodyPr/>
                    <a:lstStyle/>
                    <a:p>
                      <a:pPr algn="l" fontAlgn="b">
                        <a:buNone/>
                      </a:pPr>
                      <a:r>
                        <a:rPr lang="tr-TR" sz="800" u="none" strike="noStrike">
                          <a:effectLst/>
                        </a:rPr>
                        <a:t>Doğrusal Hızlandırıcı</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Tomografi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706499928"/>
                  </a:ext>
                </a:extLst>
              </a:tr>
              <a:tr h="132663">
                <a:tc>
                  <a:txBody>
                    <a:bodyPr/>
                    <a:lstStyle/>
                    <a:p>
                      <a:pPr algn="l" fontAlgn="b">
                        <a:buNone/>
                      </a:pPr>
                      <a:r>
                        <a:rPr lang="tr-TR" sz="800" u="none" strike="noStrike">
                          <a:effectLst/>
                        </a:rPr>
                        <a:t>Gama Kamera</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dirty="0" err="1">
                          <a:effectLst/>
                        </a:rPr>
                        <a:t>Tomoterapi</a:t>
                      </a:r>
                      <a:endParaRPr lang="tr-TR" sz="800" b="0" i="0" u="none" strike="noStrike" dirty="0">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510196710"/>
                  </a:ext>
                </a:extLst>
              </a:tr>
              <a:tr h="132663">
                <a:tc>
                  <a:txBody>
                    <a:bodyPr/>
                    <a:lstStyle/>
                    <a:p>
                      <a:pPr algn="l" fontAlgn="b">
                        <a:buNone/>
                      </a:pPr>
                      <a:r>
                        <a:rPr lang="tr-TR" sz="800" u="none" strike="noStrike">
                          <a:effectLst/>
                        </a:rPr>
                        <a:t>Gama Knife</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Ultrason/USG/Doppler/EKO</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223222286"/>
                  </a:ext>
                </a:extLst>
              </a:tr>
              <a:tr h="132663">
                <a:tc gridSpan="2">
                  <a:txBody>
                    <a:bodyPr/>
                    <a:lstStyle/>
                    <a:p>
                      <a:pPr algn="l" fontAlgn="b">
                        <a:buNone/>
                      </a:pPr>
                      <a:r>
                        <a:rPr lang="tr-TR" sz="800" u="none" strike="noStrike" dirty="0">
                          <a:effectLst/>
                        </a:rPr>
                        <a:t>Kobalt Terapi</a:t>
                      </a:r>
                      <a:endParaRPr lang="tr-TR" sz="800" b="0" i="0" u="none" strike="noStrike" dirty="0">
                        <a:solidFill>
                          <a:srgbClr val="000000"/>
                        </a:solidFill>
                        <a:effectLst/>
                        <a:latin typeface="Aptos Narrow" panose="020B0004020202020204" pitchFamily="34" charset="0"/>
                      </a:endParaRPr>
                    </a:p>
                  </a:txBody>
                  <a:tcPr marL="693" marR="693" marT="693" marB="0" anchor="b"/>
                </a:tc>
                <a:tc hMerge="1">
                  <a:txBody>
                    <a:bodyPr/>
                    <a:lstStyle/>
                    <a:p>
                      <a:endParaRPr lang="tr-TR"/>
                    </a:p>
                  </a:txBody>
                  <a:tcPr/>
                </a:tc>
                <a:extLst>
                  <a:ext uri="{0D108BD9-81ED-4DB2-BD59-A6C34878D82A}">
                    <a16:rowId xmlns:a16="http://schemas.microsoft.com/office/drawing/2014/main" val="222320156"/>
                  </a:ext>
                </a:extLst>
              </a:tr>
              <a:tr h="132663">
                <a:tc gridSpan="2">
                  <a:txBody>
                    <a:bodyPr/>
                    <a:lstStyle/>
                    <a:p>
                      <a:pPr algn="ctr" fontAlgn="b">
                        <a:buNone/>
                      </a:pPr>
                      <a:r>
                        <a:rPr lang="tr-TR" sz="800" b="1" u="none" strike="noStrike" dirty="0">
                          <a:solidFill>
                            <a:schemeClr val="tx1"/>
                          </a:solidFill>
                          <a:effectLst/>
                        </a:rPr>
                        <a:t>B Grubu Cihazlar</a:t>
                      </a:r>
                      <a:endParaRPr lang="tr-TR" sz="800" b="1" i="0" u="none" strike="noStrike" dirty="0">
                        <a:solidFill>
                          <a:schemeClr val="tx1"/>
                        </a:solidFill>
                        <a:effectLst/>
                        <a:latin typeface="Aptos Narrow" panose="020B0004020202020204" pitchFamily="34" charset="0"/>
                      </a:endParaRPr>
                    </a:p>
                  </a:txBody>
                  <a:tcPr marL="693" marR="693" marT="693" marB="0" anchor="b"/>
                </a:tc>
                <a:tc hMerge="1">
                  <a:txBody>
                    <a:bodyPr/>
                    <a:lstStyle/>
                    <a:p>
                      <a:endParaRPr lang="tr-TR"/>
                    </a:p>
                  </a:txBody>
                  <a:tcPr/>
                </a:tc>
                <a:extLst>
                  <a:ext uri="{0D108BD9-81ED-4DB2-BD59-A6C34878D82A}">
                    <a16:rowId xmlns:a16="http://schemas.microsoft.com/office/drawing/2014/main" val="2321549596"/>
                  </a:ext>
                </a:extLst>
              </a:tr>
              <a:tr h="132663">
                <a:tc>
                  <a:txBody>
                    <a:bodyPr/>
                    <a:lstStyle/>
                    <a:p>
                      <a:pPr algn="l" fontAlgn="b">
                        <a:buNone/>
                      </a:pPr>
                      <a:r>
                        <a:rPr lang="tr-TR" sz="800" u="none" strike="noStrike" dirty="0">
                          <a:effectLst/>
                        </a:rPr>
                        <a:t>Ağrı Pompası</a:t>
                      </a:r>
                      <a:endParaRPr lang="tr-TR" sz="800" b="0" i="0" u="none" strike="noStrike" dirty="0">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IABP (İntra Aortik Balon Pompası)</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941669478"/>
                  </a:ext>
                </a:extLst>
              </a:tr>
              <a:tr h="132663">
                <a:tc>
                  <a:txBody>
                    <a:bodyPr/>
                    <a:lstStyle/>
                    <a:p>
                      <a:pPr algn="l" fontAlgn="b">
                        <a:buNone/>
                      </a:pPr>
                      <a:r>
                        <a:rPr lang="tr-TR" sz="800" u="none" strike="noStrike">
                          <a:effectLst/>
                        </a:rPr>
                        <a:t>Analizörler</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İnfüzyon Pompası</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15975287"/>
                  </a:ext>
                </a:extLst>
              </a:tr>
              <a:tr h="132663">
                <a:tc>
                  <a:txBody>
                    <a:bodyPr/>
                    <a:lstStyle/>
                    <a:p>
                      <a:pPr algn="l" fontAlgn="b">
                        <a:buNone/>
                      </a:pPr>
                      <a:r>
                        <a:rPr lang="tr-TR" sz="800" u="none" strike="noStrike">
                          <a:effectLst/>
                        </a:rPr>
                        <a:t>Anestezi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Kalp – Akciğer Pompası</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930796028"/>
                  </a:ext>
                </a:extLst>
              </a:tr>
              <a:tr h="132663">
                <a:tc>
                  <a:txBody>
                    <a:bodyPr/>
                    <a:lstStyle/>
                    <a:p>
                      <a:pPr algn="l" fontAlgn="b">
                        <a:buNone/>
                      </a:pPr>
                      <a:r>
                        <a:rPr lang="tr-TR" sz="800" u="none" strike="noStrike">
                          <a:effectLst/>
                        </a:rPr>
                        <a:t>Bipap</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Kalp Pili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495730434"/>
                  </a:ext>
                </a:extLst>
              </a:tr>
              <a:tr h="132663">
                <a:tc>
                  <a:txBody>
                    <a:bodyPr/>
                    <a:lstStyle/>
                    <a:p>
                      <a:pPr algn="l" fontAlgn="b">
                        <a:buNone/>
                      </a:pPr>
                      <a:r>
                        <a:rPr lang="tr-TR" sz="800" u="none" strike="noStrike">
                          <a:effectLst/>
                        </a:rPr>
                        <a:t>Cpap</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Kan Gazı– Şırınga</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4176091170"/>
                  </a:ext>
                </a:extLst>
              </a:tr>
              <a:tr h="132663">
                <a:tc>
                  <a:txBody>
                    <a:bodyPr/>
                    <a:lstStyle/>
                    <a:p>
                      <a:pPr algn="l" fontAlgn="b">
                        <a:buNone/>
                      </a:pPr>
                      <a:r>
                        <a:rPr lang="tr-TR" sz="800" u="none" strike="noStrike">
                          <a:effectLst/>
                        </a:rPr>
                        <a:t>Defibrillatör</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dirty="0">
                          <a:effectLst/>
                        </a:rPr>
                        <a:t>Kan Sayım</a:t>
                      </a:r>
                      <a:endParaRPr lang="tr-TR" sz="800" b="0" i="0" u="none" strike="noStrike" dirty="0">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42368879"/>
                  </a:ext>
                </a:extLst>
              </a:tr>
              <a:tr h="132663">
                <a:tc>
                  <a:txBody>
                    <a:bodyPr/>
                    <a:lstStyle/>
                    <a:p>
                      <a:pPr algn="l" fontAlgn="b">
                        <a:buNone/>
                      </a:pPr>
                      <a:r>
                        <a:rPr lang="tr-TR" sz="800" u="none" strike="noStrike">
                          <a:effectLst/>
                        </a:rPr>
                        <a:t>Diatermi-Radar-Ultrasound–Diadinami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Kapnografi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107918510"/>
                  </a:ext>
                </a:extLst>
              </a:tr>
              <a:tr h="132663">
                <a:tc>
                  <a:txBody>
                    <a:bodyPr/>
                    <a:lstStyle/>
                    <a:p>
                      <a:pPr algn="l" fontAlgn="b">
                        <a:buNone/>
                      </a:pPr>
                      <a:r>
                        <a:rPr lang="tr-TR" sz="800" u="none" strike="noStrike">
                          <a:effectLst/>
                        </a:rPr>
                        <a:t>Diyaliz / Renal Replasman</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Koagülasyon Analiz / Ölçüm</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329467574"/>
                  </a:ext>
                </a:extLst>
              </a:tr>
              <a:tr h="132663">
                <a:tc>
                  <a:txBody>
                    <a:bodyPr/>
                    <a:lstStyle/>
                    <a:p>
                      <a:pPr algn="l" fontAlgn="b">
                        <a:buNone/>
                      </a:pPr>
                      <a:r>
                        <a:rPr lang="tr-TR" sz="800" u="none" strike="noStrike">
                          <a:effectLst/>
                        </a:rPr>
                        <a:t>Doku Gömme</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Küvöz</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10200962"/>
                  </a:ext>
                </a:extLst>
              </a:tr>
              <a:tr h="132663">
                <a:tc>
                  <a:txBody>
                    <a:bodyPr/>
                    <a:lstStyle/>
                    <a:p>
                      <a:pPr algn="l" fontAlgn="b">
                        <a:buNone/>
                      </a:pPr>
                      <a:r>
                        <a:rPr lang="tr-TR" sz="800" u="none" strike="noStrike">
                          <a:effectLst/>
                        </a:rPr>
                        <a:t>Doku Takip</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Mikroskop</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4244569171"/>
                  </a:ext>
                </a:extLst>
              </a:tr>
              <a:tr h="132663">
                <a:tc>
                  <a:txBody>
                    <a:bodyPr/>
                    <a:lstStyle/>
                    <a:p>
                      <a:pPr algn="l" fontAlgn="b">
                        <a:buNone/>
                      </a:pPr>
                      <a:r>
                        <a:rPr lang="tr-TR" sz="800" u="none" strike="noStrike">
                          <a:effectLst/>
                        </a:rPr>
                        <a:t>EEG (Elektro Ensefalo 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NST (Nonstres Test) / Kardiotokograf</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266882151"/>
                  </a:ext>
                </a:extLst>
              </a:tr>
              <a:tr h="132663">
                <a:tc>
                  <a:txBody>
                    <a:bodyPr/>
                    <a:lstStyle/>
                    <a:p>
                      <a:pPr algn="l" fontAlgn="b">
                        <a:buNone/>
                      </a:pPr>
                      <a:r>
                        <a:rPr lang="tr-TR" sz="800" u="none" strike="noStrike" dirty="0">
                          <a:effectLst/>
                        </a:rPr>
                        <a:t>Efor</a:t>
                      </a:r>
                      <a:endParaRPr lang="tr-TR" sz="800" b="0" i="0" u="none" strike="noStrike" dirty="0">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Odyometre / İşitme Testi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560365295"/>
                  </a:ext>
                </a:extLst>
              </a:tr>
              <a:tr h="132663">
                <a:tc>
                  <a:txBody>
                    <a:bodyPr/>
                    <a:lstStyle/>
                    <a:p>
                      <a:pPr algn="l" fontAlgn="b">
                        <a:buNone/>
                      </a:pPr>
                      <a:r>
                        <a:rPr lang="tr-TR" sz="800" u="none" strike="noStrike">
                          <a:effectLst/>
                        </a:rPr>
                        <a:t>EKG (Elektro Kardiyo 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Otoklav</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234291555"/>
                  </a:ext>
                </a:extLst>
              </a:tr>
              <a:tr h="132663">
                <a:tc>
                  <a:txBody>
                    <a:bodyPr/>
                    <a:lstStyle/>
                    <a:p>
                      <a:pPr algn="l" fontAlgn="b">
                        <a:buNone/>
                      </a:pPr>
                      <a:r>
                        <a:rPr lang="tr-TR" sz="800" u="none" strike="noStrike" dirty="0">
                          <a:effectLst/>
                        </a:rPr>
                        <a:t>Elektro Cerrahi – Damar Kapama</a:t>
                      </a:r>
                      <a:endParaRPr lang="tr-TR" sz="800" b="0" i="0" u="none" strike="noStrike" dirty="0">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Perfüzyon Pompası</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801703202"/>
                  </a:ext>
                </a:extLst>
              </a:tr>
              <a:tr h="132663">
                <a:tc>
                  <a:txBody>
                    <a:bodyPr/>
                    <a:lstStyle/>
                    <a:p>
                      <a:pPr algn="l" fontAlgn="b">
                        <a:buNone/>
                      </a:pPr>
                      <a:r>
                        <a:rPr lang="tr-TR" sz="800" u="none" strike="noStrike">
                          <a:effectLst/>
                        </a:rPr>
                        <a:t>EMG/ENG/ENMG(Elektro Miyo 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Refraktometre</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148060439"/>
                  </a:ext>
                </a:extLst>
              </a:tr>
              <a:tr h="132663">
                <a:tc>
                  <a:txBody>
                    <a:bodyPr/>
                    <a:lstStyle/>
                    <a:p>
                      <a:pPr algn="l" fontAlgn="b">
                        <a:buNone/>
                      </a:pPr>
                      <a:r>
                        <a:rPr lang="tr-TR" sz="800" u="none" strike="noStrike">
                          <a:effectLst/>
                        </a:rPr>
                        <a:t>Endoskopi Sistemi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Solunum Fonksiyon Testi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099296638"/>
                  </a:ext>
                </a:extLst>
              </a:tr>
              <a:tr h="132663">
                <a:tc>
                  <a:txBody>
                    <a:bodyPr/>
                    <a:lstStyle/>
                    <a:p>
                      <a:pPr algn="l" fontAlgn="b">
                        <a:buNone/>
                      </a:pPr>
                      <a:r>
                        <a:rPr lang="tr-TR" sz="800" u="none" strike="noStrike">
                          <a:effectLst/>
                        </a:rPr>
                        <a:t>EOG (Elektro Okülo 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Spektrofotometre / Kromatografi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655854632"/>
                  </a:ext>
                </a:extLst>
              </a:tr>
              <a:tr h="132663">
                <a:tc>
                  <a:txBody>
                    <a:bodyPr/>
                    <a:lstStyle/>
                    <a:p>
                      <a:pPr algn="l" fontAlgn="b">
                        <a:buNone/>
                      </a:pPr>
                      <a:r>
                        <a:rPr lang="tr-TR" sz="800" u="none" strike="noStrike">
                          <a:effectLst/>
                        </a:rPr>
                        <a:t>ERG (Elektro Retino 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Tıbbi Lazer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882584389"/>
                  </a:ext>
                </a:extLst>
              </a:tr>
              <a:tr h="132663">
                <a:tc>
                  <a:txBody>
                    <a:bodyPr/>
                    <a:lstStyle/>
                    <a:p>
                      <a:pPr algn="l" fontAlgn="b">
                        <a:buNone/>
                      </a:pPr>
                      <a:r>
                        <a:rPr lang="tr-TR" sz="800" u="none" strike="noStrike">
                          <a:effectLst/>
                        </a:rPr>
                        <a:t>ESWT / RSWT Şok Dalgası Tedavisi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Tıbbi Monitör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584038193"/>
                  </a:ext>
                </a:extLst>
              </a:tr>
              <a:tr h="132663">
                <a:tc>
                  <a:txBody>
                    <a:bodyPr/>
                    <a:lstStyle/>
                    <a:p>
                      <a:pPr algn="l" fontAlgn="b">
                        <a:buNone/>
                      </a:pPr>
                      <a:r>
                        <a:rPr lang="tr-TR" sz="800" u="none" strike="noStrike">
                          <a:effectLst/>
                        </a:rPr>
                        <a:t>Fako – Vitrektomi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Timpanometre</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911999084"/>
                  </a:ext>
                </a:extLst>
              </a:tr>
              <a:tr h="132663">
                <a:tc>
                  <a:txBody>
                    <a:bodyPr/>
                    <a:lstStyle/>
                    <a:p>
                      <a:pPr algn="l" fontAlgn="b">
                        <a:buNone/>
                      </a:pPr>
                      <a:r>
                        <a:rPr lang="tr-TR" sz="800" u="none" strike="noStrike">
                          <a:effectLst/>
                        </a:rPr>
                        <a:t>Fokometre / Lensmetre</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Tonometre (Göz İçi Basınç Ölçer)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516325435"/>
                  </a:ext>
                </a:extLst>
              </a:tr>
              <a:tr h="132663">
                <a:tc>
                  <a:txBody>
                    <a:bodyPr/>
                    <a:lstStyle/>
                    <a:p>
                      <a:pPr algn="l" fontAlgn="b">
                        <a:buNone/>
                      </a:pPr>
                      <a:r>
                        <a:rPr lang="tr-TR" sz="800" u="none" strike="noStrike">
                          <a:effectLst/>
                        </a:rPr>
                        <a:t>Göz Topografi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Vaporizatör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608286126"/>
                  </a:ext>
                </a:extLst>
              </a:tr>
              <a:tr h="132663">
                <a:tc>
                  <a:txBody>
                    <a:bodyPr/>
                    <a:lstStyle/>
                    <a:p>
                      <a:pPr algn="l" fontAlgn="b">
                        <a:buNone/>
                      </a:pPr>
                      <a:r>
                        <a:rPr lang="tr-TR" sz="800" u="none" strike="noStrike">
                          <a:effectLst/>
                        </a:rPr>
                        <a:t>Hemoglobin</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Ventilatör / Respiratör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640570513"/>
                  </a:ext>
                </a:extLst>
              </a:tr>
              <a:tr h="132663">
                <a:tc>
                  <a:txBody>
                    <a:bodyPr/>
                    <a:lstStyle/>
                    <a:p>
                      <a:pPr algn="l" fontAlgn="b">
                        <a:buNone/>
                      </a:pPr>
                      <a:r>
                        <a:rPr lang="tr-TR" sz="800" u="none" strike="noStrike">
                          <a:effectLst/>
                        </a:rPr>
                        <a:t>Hiperbarik Oksijen</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Yıkama / Dezenfeksiyon</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514854815"/>
                  </a:ext>
                </a:extLst>
              </a:tr>
              <a:tr h="132663">
                <a:tc>
                  <a:txBody>
                    <a:bodyPr/>
                    <a:lstStyle/>
                    <a:p>
                      <a:pPr algn="l" fontAlgn="b">
                        <a:buNone/>
                      </a:pPr>
                      <a:r>
                        <a:rPr lang="tr-TR" sz="800" u="none" strike="noStrike">
                          <a:effectLst/>
                        </a:rPr>
                        <a:t>Holter</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628353478"/>
                  </a:ext>
                </a:extLst>
              </a:tr>
              <a:tr h="132663">
                <a:tc gridSpan="2">
                  <a:txBody>
                    <a:bodyPr/>
                    <a:lstStyle/>
                    <a:p>
                      <a:pPr algn="ctr" fontAlgn="b">
                        <a:buNone/>
                      </a:pPr>
                      <a:r>
                        <a:rPr lang="tr-TR" sz="800" b="1" u="none" strike="noStrike" dirty="0">
                          <a:effectLst/>
                        </a:rPr>
                        <a:t>C Grubu Cihazlar</a:t>
                      </a:r>
                      <a:endParaRPr lang="tr-TR" sz="800" b="1" i="0" u="none" strike="noStrike" dirty="0">
                        <a:solidFill>
                          <a:srgbClr val="000000"/>
                        </a:solidFill>
                        <a:effectLst/>
                        <a:latin typeface="Aptos Narrow" panose="020B0004020202020204" pitchFamily="34" charset="0"/>
                      </a:endParaRPr>
                    </a:p>
                  </a:txBody>
                  <a:tcPr marL="693" marR="693" marT="693" marB="0" anchor="b"/>
                </a:tc>
                <a:tc hMerge="1">
                  <a:txBody>
                    <a:bodyPr/>
                    <a:lstStyle/>
                    <a:p>
                      <a:endParaRPr lang="tr-TR"/>
                    </a:p>
                  </a:txBody>
                  <a:tcPr/>
                </a:tc>
                <a:extLst>
                  <a:ext uri="{0D108BD9-81ED-4DB2-BD59-A6C34878D82A}">
                    <a16:rowId xmlns:a16="http://schemas.microsoft.com/office/drawing/2014/main" val="32907860"/>
                  </a:ext>
                </a:extLst>
              </a:tr>
              <a:tr h="132663">
                <a:tc>
                  <a:txBody>
                    <a:bodyPr/>
                    <a:lstStyle/>
                    <a:p>
                      <a:pPr algn="l" fontAlgn="b">
                        <a:buNone/>
                      </a:pPr>
                      <a:r>
                        <a:rPr lang="tr-TR" sz="800" u="none" strike="noStrike">
                          <a:effectLst/>
                        </a:rPr>
                        <a:t>Ameliyat Masası</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Karyola</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757395331"/>
                  </a:ext>
                </a:extLst>
              </a:tr>
              <a:tr h="132663">
                <a:tc>
                  <a:txBody>
                    <a:bodyPr/>
                    <a:lstStyle/>
                    <a:p>
                      <a:pPr algn="l" fontAlgn="b">
                        <a:buNone/>
                      </a:pPr>
                      <a:r>
                        <a:rPr lang="tr-TR" sz="800" u="none" strike="noStrike">
                          <a:effectLst/>
                        </a:rPr>
                        <a:t>Aspiratör</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Kavitron</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906179702"/>
                  </a:ext>
                </a:extLst>
              </a:tr>
              <a:tr h="132663">
                <a:tc>
                  <a:txBody>
                    <a:bodyPr/>
                    <a:lstStyle/>
                    <a:p>
                      <a:pPr algn="l" fontAlgn="b">
                        <a:buNone/>
                      </a:pPr>
                      <a:r>
                        <a:rPr lang="tr-TR" sz="800" u="none" strike="noStrike">
                          <a:effectLst/>
                        </a:rPr>
                        <a:t>Ateş Ölçer</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dirty="0" err="1">
                          <a:effectLst/>
                        </a:rPr>
                        <a:t>Kbb</a:t>
                      </a:r>
                      <a:r>
                        <a:rPr lang="tr-TR" sz="800" u="none" strike="noStrike" dirty="0">
                          <a:effectLst/>
                        </a:rPr>
                        <a:t> </a:t>
                      </a:r>
                      <a:r>
                        <a:rPr lang="tr-TR" sz="800" u="none" strike="noStrike" dirty="0" err="1">
                          <a:effectLst/>
                        </a:rPr>
                        <a:t>Üniti</a:t>
                      </a:r>
                      <a:endParaRPr lang="tr-TR" sz="800" b="0" i="0" u="none" strike="noStrike" dirty="0">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609022730"/>
                  </a:ext>
                </a:extLst>
              </a:tr>
              <a:tr h="132663">
                <a:tc>
                  <a:txBody>
                    <a:bodyPr/>
                    <a:lstStyle/>
                    <a:p>
                      <a:pPr algn="l" fontAlgn="b">
                        <a:buNone/>
                      </a:pPr>
                      <a:r>
                        <a:rPr lang="tr-TR" sz="800" u="none" strike="noStrike">
                          <a:effectLst/>
                        </a:rPr>
                        <a:t>Benmari – Banyo</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Motor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768275202"/>
                  </a:ext>
                </a:extLst>
              </a:tr>
              <a:tr h="132663">
                <a:tc>
                  <a:txBody>
                    <a:bodyPr/>
                    <a:lstStyle/>
                    <a:p>
                      <a:pPr algn="l" fontAlgn="b">
                        <a:buNone/>
                      </a:pPr>
                      <a:r>
                        <a:rPr lang="tr-TR" sz="800" u="none" strike="noStrike">
                          <a:effectLst/>
                        </a:rPr>
                        <a:t>Beslenme Pompası</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Muayene Masası</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219561486"/>
                  </a:ext>
                </a:extLst>
              </a:tr>
              <a:tr h="132663">
                <a:tc>
                  <a:txBody>
                    <a:bodyPr/>
                    <a:lstStyle/>
                    <a:p>
                      <a:pPr algn="l" fontAlgn="b">
                        <a:buNone/>
                      </a:pPr>
                      <a:r>
                        <a:rPr lang="tr-TR" sz="800" u="none" strike="noStrike">
                          <a:effectLst/>
                        </a:rPr>
                        <a:t>Bilirubin</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Nebülizatör – Humıdıfıer</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685959222"/>
                  </a:ext>
                </a:extLst>
              </a:tr>
              <a:tr h="132663">
                <a:tc>
                  <a:txBody>
                    <a:bodyPr/>
                    <a:lstStyle/>
                    <a:p>
                      <a:pPr algn="l" fontAlgn="b">
                        <a:buNone/>
                      </a:pPr>
                      <a:r>
                        <a:rPr lang="tr-TR" sz="800" u="none" strike="noStrike">
                          <a:effectLst/>
                        </a:rPr>
                        <a:t>Blanket/Hasta Isıtma</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Operasyonel Aydınlatma</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694967546"/>
                  </a:ext>
                </a:extLst>
              </a:tr>
              <a:tr h="132663">
                <a:tc>
                  <a:txBody>
                    <a:bodyPr/>
                    <a:lstStyle/>
                    <a:p>
                      <a:pPr algn="l" fontAlgn="b">
                        <a:buNone/>
                      </a:pPr>
                      <a:r>
                        <a:rPr lang="tr-TR" sz="800" u="none" strike="noStrike">
                          <a:effectLst/>
                        </a:rPr>
                        <a:t>Buzdolabı-Soğutucu Üniteler</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Pulse Metre / Spo2 / Spco</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034472224"/>
                  </a:ext>
                </a:extLst>
              </a:tr>
              <a:tr h="132663">
                <a:tc>
                  <a:txBody>
                    <a:bodyPr/>
                    <a:lstStyle/>
                    <a:p>
                      <a:pPr algn="l" fontAlgn="b">
                        <a:buNone/>
                      </a:pPr>
                      <a:r>
                        <a:rPr lang="tr-TR" sz="800" u="none" strike="noStrike">
                          <a:effectLst/>
                        </a:rPr>
                        <a:t>Cryo / Kriyoterapi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Radyan Isıtıcı</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539394207"/>
                  </a:ext>
                </a:extLst>
              </a:tr>
              <a:tr h="132663">
                <a:tc>
                  <a:txBody>
                    <a:bodyPr/>
                    <a:lstStyle/>
                    <a:p>
                      <a:pPr algn="l" fontAlgn="b">
                        <a:buNone/>
                      </a:pPr>
                      <a:r>
                        <a:rPr lang="tr-TR" sz="800" u="none" strike="noStrike">
                          <a:effectLst/>
                        </a:rPr>
                        <a:t>Diş Üniti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Saflaştırma/ Distilasyon – Yumuşatma</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1677599999"/>
                  </a:ext>
                </a:extLst>
              </a:tr>
              <a:tr h="132663">
                <a:tc>
                  <a:txBody>
                    <a:bodyPr/>
                    <a:lstStyle/>
                    <a:p>
                      <a:pPr algn="l" fontAlgn="b">
                        <a:buNone/>
                      </a:pPr>
                      <a:r>
                        <a:rPr lang="tr-TR" sz="800" u="none" strike="noStrike">
                          <a:effectLst/>
                        </a:rPr>
                        <a:t>Etüv-İnkübatör-Fırın</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Santrifüj</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2734436031"/>
                  </a:ext>
                </a:extLst>
              </a:tr>
              <a:tr h="132663">
                <a:tc>
                  <a:txBody>
                    <a:bodyPr/>
                    <a:lstStyle/>
                    <a:p>
                      <a:pPr algn="l" fontAlgn="b">
                        <a:buNone/>
                      </a:pPr>
                      <a:r>
                        <a:rPr lang="tr-TR" sz="800" u="none" strike="noStrike">
                          <a:effectLst/>
                        </a:rPr>
                        <a:t>Fototerapi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Tansiyon Aleti</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718629774"/>
                  </a:ext>
                </a:extLst>
              </a:tr>
              <a:tr h="132663">
                <a:tc>
                  <a:txBody>
                    <a:bodyPr/>
                    <a:lstStyle/>
                    <a:p>
                      <a:pPr algn="l" fontAlgn="b">
                        <a:buNone/>
                      </a:pPr>
                      <a:r>
                        <a:rPr lang="tr-TR" sz="800" u="none" strike="noStrike">
                          <a:effectLst/>
                        </a:rPr>
                        <a:t>Göz Üniti</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r>
                        <a:rPr lang="tr-TR" sz="800" u="none" strike="noStrike">
                          <a:effectLst/>
                        </a:rPr>
                        <a:t>Turnike</a:t>
                      </a:r>
                      <a:endParaRPr lang="tr-TR" sz="800" b="0" i="0" u="none" strike="noStrike">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968246983"/>
                  </a:ext>
                </a:extLst>
              </a:tr>
              <a:tr h="132663">
                <a:tc>
                  <a:txBody>
                    <a:bodyPr/>
                    <a:lstStyle/>
                    <a:p>
                      <a:pPr algn="l" fontAlgn="b">
                        <a:buNone/>
                      </a:pPr>
                      <a:r>
                        <a:rPr lang="tr-TR" sz="800" u="none" strike="noStrike">
                          <a:effectLst/>
                        </a:rPr>
                        <a:t>Kabin</a:t>
                      </a:r>
                      <a:endParaRPr lang="tr-TR" sz="800" b="0" i="0" u="none" strike="noStrike">
                        <a:solidFill>
                          <a:srgbClr val="000000"/>
                        </a:solidFill>
                        <a:effectLst/>
                        <a:latin typeface="Aptos Narrow" panose="020B0004020202020204" pitchFamily="34" charset="0"/>
                      </a:endParaRPr>
                    </a:p>
                  </a:txBody>
                  <a:tcPr marL="693" marR="693" marT="693" marB="0" anchor="b"/>
                </a:tc>
                <a:tc>
                  <a:txBody>
                    <a:bodyPr/>
                    <a:lstStyle/>
                    <a:p>
                      <a:pPr algn="l" fontAlgn="b">
                        <a:buNone/>
                      </a:pPr>
                      <a:endParaRPr lang="tr-TR" sz="800" b="0" i="0" u="none" strike="noStrike" dirty="0">
                        <a:solidFill>
                          <a:srgbClr val="000000"/>
                        </a:solidFill>
                        <a:effectLst/>
                        <a:latin typeface="Aptos Narrow" panose="020B0004020202020204" pitchFamily="34" charset="0"/>
                      </a:endParaRPr>
                    </a:p>
                  </a:txBody>
                  <a:tcPr marL="693" marR="693" marT="693" marB="0" anchor="b"/>
                </a:tc>
                <a:extLst>
                  <a:ext uri="{0D108BD9-81ED-4DB2-BD59-A6C34878D82A}">
                    <a16:rowId xmlns:a16="http://schemas.microsoft.com/office/drawing/2014/main" val="3309925113"/>
                  </a:ext>
                </a:extLst>
              </a:tr>
            </a:tbl>
          </a:graphicData>
        </a:graphic>
      </p:graphicFrame>
    </p:spTree>
    <p:extLst>
      <p:ext uri="{BB962C8B-B14F-4D97-AF65-F5344CB8AC3E}">
        <p14:creationId xmlns:p14="http://schemas.microsoft.com/office/powerpoint/2010/main" val="127403449"/>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TM10001115[[fn=Paket]]</Template>
  <TotalTime>507</TotalTime>
  <Words>1814</Words>
  <Application>Microsoft Office PowerPoint</Application>
  <PresentationFormat>Geniş ekran</PresentationFormat>
  <Paragraphs>381</Paragraphs>
  <Slides>29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29</vt:i4>
      </vt:variant>
    </vt:vector>
  </HeadingPairs>
  <TitlesOfParts>
    <vt:vector size="35" baseType="lpstr">
      <vt:lpstr>Aptos Narrow</vt:lpstr>
      <vt:lpstr>Arial</vt:lpstr>
      <vt:lpstr>Caladea</vt:lpstr>
      <vt:lpstr>Gill Sans MT</vt:lpstr>
      <vt:lpstr>Times New Roman</vt:lpstr>
      <vt:lpstr>Paket</vt:lpstr>
      <vt:lpstr>SAĞLIK HİZMET SUNUMUNDA KULLANILAN TIBBİ CİHAZLARIN TEKNİK SERVİS HİZMETLERİ İLE İLGİLİ MEVZUAT</vt:lpstr>
      <vt:lpstr>   Sağlık Hizmet Sunumu Kapsamında Kullanılan Tıbbi Cihazların Teknik Servis Hizmetlerine Dair Yönetmelik    </vt:lpstr>
      <vt:lpstr>   Sağlık Hizmet Sunumu Kapsamında Kullanılan Tıbbi Cihazların Teknik Servis Hizmetlerine Dair Yönetmelik    </vt:lpstr>
      <vt:lpstr>Sağlık Hizmet Sunumu Kapsamında Kullanılan Tıbbi Cihazların Teknik Servis Hizmetlerine Dair Yönetmelik</vt:lpstr>
      <vt:lpstr>Sağlık Hizmet Sunumu Kapsamında Kullanılan Tıbbi Cihazların Teknik Servis Hizmetlerine Dair Yönetmelik</vt:lpstr>
      <vt:lpstr>TanımLAR</vt:lpstr>
      <vt:lpstr>TanımLAR</vt:lpstr>
      <vt:lpstr> Sağlık Hizmet Sunumu Kapsamında Kullanılan Tıbbi Cihazların Teknik  Servis Hizmetlerine dair Yönetmelik Hükümlerinin Uygulanmasına İlişkin Kılavuz Eki ek 7 </vt:lpstr>
      <vt:lpstr>PowerPoint Sunusu</vt:lpstr>
      <vt:lpstr>PowerPoint Sunusu</vt:lpstr>
      <vt:lpstr>PowerPoint Sunusu</vt:lpstr>
      <vt:lpstr>PowerPoint Sunusu</vt:lpstr>
      <vt:lpstr>Eğitim</vt:lpstr>
      <vt:lpstr>Sağlık Hizmet Sunumu Kapsamında Kullanılan Tıbbi Cihazların Teknik Servis Hizmetlerine Dair Yönetmelik  ek 1</vt:lpstr>
      <vt:lpstr> Teknik Servislerde Aranan Şartlar </vt:lpstr>
      <vt:lpstr>Teknik Servislerde Aranan Şartlar</vt:lpstr>
      <vt:lpstr>Teknik Servislerde Aranan Şartlar</vt:lpstr>
      <vt:lpstr> Teknik Servislerde Aranan Şartlar </vt:lpstr>
      <vt:lpstr> Teknik Servislerde Aranan Şartlar </vt:lpstr>
      <vt:lpstr> Teknik Servislerde Kısıtlanan Faaliyetler </vt:lpstr>
      <vt:lpstr> Teknik Servisin Yükümlülükleri </vt:lpstr>
      <vt:lpstr> Kayıtların Saklanması </vt:lpstr>
      <vt:lpstr> Yedek Parça </vt:lpstr>
      <vt:lpstr>Geçiş Hükümleri</vt:lpstr>
      <vt:lpstr>SAĞLIK HİZMET SUNUMUNDA KULLANILAN TIBBİ CİHAZLARIN TEKNİK SERVİS HİZMETLERİ İLE İLGİLİ KAYIT İŞLEMLERİ</vt:lpstr>
      <vt:lpstr>SAĞLIK HİZMET SUNUMUNDA KULLANILAN TIBBİ CİHAZLARIN TEKNİK SERVİS HİZMETLERİ İLE İLGİLİ KAYIT İŞLEMLERİ</vt:lpstr>
      <vt:lpstr>SAĞLIK HİZMET SUNUMUNDA KULLANILAN TIBBİ CİHAZLARIN TEKNİK SERVİS HİZMETLERİ İLE İLGİLİ KAYIT İŞLEMLERİ</vt:lpstr>
      <vt:lpstr>SAĞLIK HİZMET SUNUMUNDA KULLANILAN TIBBİ CİHAZLARIN TEKNİK SERVİS HİZMETLERİ İLE İLGİLİ KAYIT İŞLEMLERİ</vt:lpstr>
      <vt:lpstr>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Türkeli</dc:creator>
  <cp:lastModifiedBy>Mustafa Şen</cp:lastModifiedBy>
  <cp:revision>42</cp:revision>
  <dcterms:created xsi:type="dcterms:W3CDTF">2025-10-10T15:40:12Z</dcterms:created>
  <dcterms:modified xsi:type="dcterms:W3CDTF">2025-11-03T13:38:57Z</dcterms:modified>
</cp:coreProperties>
</file>